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1" r:id="rId1"/>
  </p:sldMasterIdLst>
  <p:sldIdLst>
    <p:sldId id="256" r:id="rId2"/>
    <p:sldId id="259" r:id="rId3"/>
    <p:sldId id="287" r:id="rId4"/>
    <p:sldId id="325" r:id="rId5"/>
    <p:sldId id="257" r:id="rId6"/>
    <p:sldId id="260" r:id="rId7"/>
    <p:sldId id="261" r:id="rId8"/>
    <p:sldId id="262" r:id="rId9"/>
    <p:sldId id="265" r:id="rId10"/>
    <p:sldId id="268" r:id="rId11"/>
    <p:sldId id="263" r:id="rId12"/>
    <p:sldId id="266" r:id="rId13"/>
    <p:sldId id="267" r:id="rId14"/>
    <p:sldId id="326" r:id="rId15"/>
    <p:sldId id="264" r:id="rId16"/>
    <p:sldId id="324" r:id="rId17"/>
    <p:sldId id="258" r:id="rId18"/>
    <p:sldId id="271" r:id="rId19"/>
    <p:sldId id="288" r:id="rId20"/>
    <p:sldId id="289" r:id="rId21"/>
    <p:sldId id="290" r:id="rId22"/>
    <p:sldId id="327" r:id="rId23"/>
    <p:sldId id="291" r:id="rId24"/>
    <p:sldId id="272" r:id="rId25"/>
    <p:sldId id="273" r:id="rId26"/>
    <p:sldId id="274" r:id="rId27"/>
    <p:sldId id="292" r:id="rId28"/>
    <p:sldId id="293" r:id="rId29"/>
    <p:sldId id="294" r:id="rId30"/>
    <p:sldId id="295" r:id="rId31"/>
    <p:sldId id="296" r:id="rId32"/>
    <p:sldId id="297" r:id="rId33"/>
    <p:sldId id="298" r:id="rId34"/>
    <p:sldId id="299" r:id="rId35"/>
    <p:sldId id="275" r:id="rId36"/>
    <p:sldId id="276" r:id="rId37"/>
    <p:sldId id="277" r:id="rId38"/>
    <p:sldId id="278" r:id="rId39"/>
    <p:sldId id="279" r:id="rId40"/>
    <p:sldId id="280" r:id="rId41"/>
    <p:sldId id="281" r:id="rId42"/>
    <p:sldId id="282" r:id="rId43"/>
    <p:sldId id="283"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20" r:id="rId59"/>
    <p:sldId id="321" r:id="rId60"/>
    <p:sldId id="322" r:id="rId61"/>
    <p:sldId id="323" r:id="rId62"/>
    <p:sldId id="329" r:id="rId63"/>
    <p:sldId id="330" r:id="rId64"/>
    <p:sldId id="331" r:id="rId65"/>
    <p:sldId id="332" r:id="rId66"/>
    <p:sldId id="333" r:id="rId67"/>
    <p:sldId id="33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144145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DF24605-1B71-4461-9263-CFA84D17ED50}"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125063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1164439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75894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27024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3840810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831774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2490022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239559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799032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3978335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DF24605-1B71-4461-9263-CFA84D17ED50}"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426656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DF24605-1B71-4461-9263-CFA84D17ED50}" type="datetimeFigureOut">
              <a:rPr lang="en-US" smtClean="0"/>
              <a:t>5/5/2020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2882915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1704102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200276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6DF24605-1B71-4461-9263-CFA84D17ED50}" type="datetimeFigureOut">
              <a:rPr lang="en-US" smtClean="0"/>
              <a:t>5/5/2020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1737169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DF24605-1B71-4461-9263-CFA84D17ED50}" type="datetimeFigureOut">
              <a:rPr lang="en-US" smtClean="0"/>
              <a:t>5/5/2020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EF944-A13B-4AEF-9BA7-438FB7A15122}" type="slidenum">
              <a:rPr lang="en-US" smtClean="0"/>
              <a:t>‹#›</a:t>
            </a:fld>
            <a:endParaRPr lang="en-US"/>
          </a:p>
        </p:txBody>
      </p:sp>
    </p:spTree>
    <p:extLst>
      <p:ext uri="{BB962C8B-B14F-4D97-AF65-F5344CB8AC3E}">
        <p14:creationId xmlns:p14="http://schemas.microsoft.com/office/powerpoint/2010/main" val="13858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DF24605-1B71-4461-9263-CFA84D17ED50}" type="datetimeFigureOut">
              <a:rPr lang="en-US" smtClean="0"/>
              <a:t>5/5/2020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07EF944-A13B-4AEF-9BA7-438FB7A15122}" type="slidenum">
              <a:rPr lang="en-US" smtClean="0"/>
              <a:t>‹#›</a:t>
            </a:fld>
            <a:endParaRPr lang="en-US"/>
          </a:p>
        </p:txBody>
      </p:sp>
    </p:spTree>
    <p:extLst>
      <p:ext uri="{BB962C8B-B14F-4D97-AF65-F5344CB8AC3E}">
        <p14:creationId xmlns:p14="http://schemas.microsoft.com/office/powerpoint/2010/main" val="3585124105"/>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collegegrad.com/mastering-the-interview/ten-tough-interview-questions-and-ten-great-answer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8331" y="553720"/>
            <a:ext cx="6031865" cy="1271905"/>
          </a:xfrm>
        </p:spPr>
        <p:txBody>
          <a:bodyPr/>
          <a:lstStyle/>
          <a:p>
            <a:r>
              <a:rPr lang="en-US" sz="6000" b="1" dirty="0" smtClean="0">
                <a:solidFill>
                  <a:schemeClr val="tx1"/>
                </a:solidFill>
                <a:latin typeface="Times New Roman" panose="02020603050405020304" pitchFamily="18" charset="0"/>
                <a:cs typeface="Times New Roman" panose="02020603050405020304" pitchFamily="18" charset="0"/>
              </a:rPr>
              <a:t>Interview Skills</a:t>
            </a:r>
            <a:endParaRPr lang="en-US" sz="6000" b="1" dirty="0">
              <a:solidFill>
                <a:schemeClr val="tx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a:p>
        </p:txBody>
      </p:sp>
      <p:graphicFrame>
        <p:nvGraphicFramePr>
          <p:cNvPr id="4" name="Object 3"/>
          <p:cNvGraphicFramePr/>
          <p:nvPr>
            <p:extLst>
              <p:ext uri="{D42A27DB-BD31-4B8C-83A1-F6EECF244321}">
                <p14:modId xmlns:p14="http://schemas.microsoft.com/office/powerpoint/2010/main" val="2815348412"/>
              </p:ext>
            </p:extLst>
          </p:nvPr>
        </p:nvGraphicFramePr>
        <p:xfrm>
          <a:off x="2194999" y="2466707"/>
          <a:ext cx="5719445" cy="3813175"/>
        </p:xfrm>
        <a:graphic>
          <a:graphicData uri="http://schemas.openxmlformats.org/presentationml/2006/ole">
            <mc:AlternateContent xmlns:mc="http://schemas.openxmlformats.org/markup-compatibility/2006">
              <mc:Choice xmlns:v="urn:schemas-microsoft-com:vml" Requires="v">
                <p:oleObj spid="_x0000_s1106" r:id="rId3" imgW="5715000" imgH="3810000" progId="Paint.Picture">
                  <p:embed/>
                </p:oleObj>
              </mc:Choice>
              <mc:Fallback>
                <p:oleObj r:id="rId3" imgW="5715000" imgH="3810000" progId="Paint.Picture">
                  <p:embed/>
                  <p:pic>
                    <p:nvPicPr>
                      <p:cNvPr id="0" name="Picture 4"/>
                      <p:cNvPicPr/>
                      <p:nvPr/>
                    </p:nvPicPr>
                    <p:blipFill>
                      <a:blip r:embed="rId4"/>
                      <a:stretch>
                        <a:fillRect/>
                      </a:stretch>
                    </p:blipFill>
                    <p:spPr>
                      <a:xfrm>
                        <a:off x="2194999" y="2466707"/>
                        <a:ext cx="5719445" cy="381317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444" y="285293"/>
            <a:ext cx="9785775" cy="938201"/>
          </a:xfrm>
        </p:spPr>
        <p:txBody>
          <a:bodyPr/>
          <a:lstStyle/>
          <a:p>
            <a:pPr algn="ctr"/>
            <a:r>
              <a:rPr lang="en-US" sz="3600" b="1" dirty="0">
                <a:solidFill>
                  <a:schemeClr val="tx1"/>
                </a:solidFill>
                <a:latin typeface="Times New Roman" panose="02020603050405020304" pitchFamily="18" charset="0"/>
                <a:cs typeface="Times New Roman" panose="02020603050405020304" pitchFamily="18" charset="0"/>
              </a:rPr>
              <a:t>I.S. for </a:t>
            </a:r>
            <a:r>
              <a:rPr lang="en-US" sz="3600" b="1" dirty="0" smtClean="0">
                <a:solidFill>
                  <a:schemeClr val="tx1"/>
                </a:solidFill>
                <a:latin typeface="Times New Roman" panose="02020603050405020304" pitchFamily="18" charset="0"/>
                <a:cs typeface="Times New Roman" panose="02020603050405020304" pitchFamily="18" charset="0"/>
              </a:rPr>
              <a:t>Managers-Preparing </a:t>
            </a:r>
            <a:r>
              <a:rPr lang="en-US" sz="3600" b="1" dirty="0">
                <a:solidFill>
                  <a:schemeClr val="tx1"/>
                </a:solidFill>
                <a:latin typeface="Times New Roman" panose="02020603050405020304" pitchFamily="18" charset="0"/>
                <a:cs typeface="Times New Roman" panose="02020603050405020304" pitchFamily="18" charset="0"/>
              </a:rPr>
              <a:t>for the Interview</a:t>
            </a:r>
            <a:endParaRPr lang="en-US" sz="3600" dirty="0"/>
          </a:p>
        </p:txBody>
      </p:sp>
      <p:sp>
        <p:nvSpPr>
          <p:cNvPr id="3" name="Content Placeholder 2"/>
          <p:cNvSpPr>
            <a:spLocks noGrp="1"/>
          </p:cNvSpPr>
          <p:nvPr>
            <p:ph idx="1"/>
          </p:nvPr>
        </p:nvSpPr>
        <p:spPr>
          <a:xfrm>
            <a:off x="633232" y="1671193"/>
            <a:ext cx="8596668" cy="4497788"/>
          </a:xfrm>
        </p:spPr>
        <p:txBody>
          <a:bodyPr>
            <a:normAutofit/>
          </a:bodyPr>
          <a:lstStyle/>
          <a:p>
            <a:pPr marL="0" indent="0">
              <a:buNone/>
            </a:pPr>
            <a:r>
              <a:rPr lang="en-US" sz="2400" b="1" dirty="0" smtClean="0">
                <a:latin typeface="Times New Roman" panose="02020603050405020304" pitchFamily="18" charset="0"/>
                <a:cs typeface="Times New Roman" panose="02020603050405020304" pitchFamily="18" charset="0"/>
              </a:rPr>
              <a:t>III</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Your responsibilities after the Interview</a:t>
            </a:r>
          </a:p>
          <a:p>
            <a:r>
              <a:rPr lang="en-US" sz="2400" dirty="0">
                <a:solidFill>
                  <a:schemeClr val="tx1"/>
                </a:solidFill>
                <a:latin typeface="Times New Roman" panose="02020603050405020304" pitchFamily="18" charset="0"/>
                <a:cs typeface="Times New Roman" panose="02020603050405020304" pitchFamily="18" charset="0"/>
              </a:rPr>
              <a:t>Let the interviewee ask questions</a:t>
            </a:r>
          </a:p>
          <a:p>
            <a:r>
              <a:rPr lang="en-US" sz="2400" dirty="0">
                <a:solidFill>
                  <a:schemeClr val="tx1"/>
                </a:solidFill>
                <a:latin typeface="Times New Roman" panose="02020603050405020304" pitchFamily="18" charset="0"/>
                <a:cs typeface="Times New Roman" panose="02020603050405020304" pitchFamily="18" charset="0"/>
              </a:rPr>
              <a:t>Calculate marks according to the rating scale</a:t>
            </a:r>
          </a:p>
          <a:p>
            <a:r>
              <a:rPr lang="en-US" sz="2400" dirty="0">
                <a:solidFill>
                  <a:schemeClr val="tx1"/>
                </a:solidFill>
                <a:latin typeface="Times New Roman" panose="02020603050405020304" pitchFamily="18" charset="0"/>
                <a:cs typeface="Times New Roman" panose="02020603050405020304" pitchFamily="18" charset="0"/>
              </a:rPr>
              <a:t>Ask for additional questions</a:t>
            </a:r>
          </a:p>
          <a:p>
            <a:r>
              <a:rPr lang="en-US" sz="2400" dirty="0">
                <a:solidFill>
                  <a:schemeClr val="tx1"/>
                </a:solidFill>
                <a:latin typeface="Times New Roman" panose="02020603050405020304" pitchFamily="18" charset="0"/>
                <a:cs typeface="Times New Roman" panose="02020603050405020304" pitchFamily="18" charset="0"/>
              </a:rPr>
              <a:t>Explain notification procedure</a:t>
            </a:r>
          </a:p>
          <a:p>
            <a:r>
              <a:rPr lang="en-US" sz="2400" dirty="0">
                <a:solidFill>
                  <a:schemeClr val="tx1"/>
                </a:solidFill>
                <a:latin typeface="Times New Roman" panose="02020603050405020304" pitchFamily="18" charset="0"/>
                <a:cs typeface="Times New Roman" panose="02020603050405020304" pitchFamily="18" charset="0"/>
              </a:rPr>
              <a:t>Give an expected start date for the job</a:t>
            </a:r>
          </a:p>
          <a:p>
            <a:r>
              <a:rPr lang="en-US" sz="2400" dirty="0">
                <a:solidFill>
                  <a:schemeClr val="tx1"/>
                </a:solidFill>
                <a:latin typeface="Times New Roman" panose="02020603050405020304" pitchFamily="18" charset="0"/>
                <a:cs typeface="Times New Roman" panose="02020603050405020304" pitchFamily="18" charset="0"/>
              </a:rPr>
              <a:t>Describe the next steps</a:t>
            </a:r>
          </a:p>
          <a:p>
            <a:r>
              <a:rPr lang="en-US" sz="2400" dirty="0">
                <a:solidFill>
                  <a:schemeClr val="tx1"/>
                </a:solidFill>
                <a:latin typeface="Times New Roman" panose="02020603050405020304" pitchFamily="18" charset="0"/>
                <a:cs typeface="Times New Roman" panose="02020603050405020304" pitchFamily="18" charset="0"/>
              </a:rPr>
              <a:t>Thank candidates for coming</a:t>
            </a:r>
          </a:p>
          <a:p>
            <a:r>
              <a:rPr lang="en-US" sz="2400" dirty="0">
                <a:solidFill>
                  <a:schemeClr val="tx1"/>
                </a:solidFill>
                <a:latin typeface="Times New Roman" panose="02020603050405020304" pitchFamily="18" charset="0"/>
                <a:cs typeface="Times New Roman" panose="02020603050405020304" pitchFamily="18" charset="0"/>
              </a:rPr>
              <a:t>Escort them to main reception </a:t>
            </a:r>
            <a:r>
              <a:rPr lang="en-US" sz="2400" dirty="0" smtClean="0">
                <a:solidFill>
                  <a:schemeClr val="tx1"/>
                </a:solidFill>
                <a:latin typeface="Times New Roman" panose="02020603050405020304" pitchFamily="18" charset="0"/>
                <a:cs typeface="Times New Roman" panose="02020603050405020304" pitchFamily="18" charset="0"/>
              </a:rPr>
              <a:t>area</a:t>
            </a:r>
            <a:endParaRPr 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373380"/>
            <a:ext cx="11448415" cy="914400"/>
          </a:xfrm>
        </p:spPr>
        <p:txBody>
          <a:bodyPr/>
          <a:lstStyle/>
          <a:p>
            <a:r>
              <a:rPr lang="en-US" sz="4400" b="1" dirty="0" smtClean="0">
                <a:solidFill>
                  <a:schemeClr val="tx1"/>
                </a:solidFill>
                <a:latin typeface="Times New Roman" panose="02020603050405020304" pitchFamily="18" charset="0"/>
                <a:cs typeface="Times New Roman" panose="02020603050405020304" pitchFamily="18" charset="0"/>
              </a:rPr>
              <a:t>3. I.S</a:t>
            </a:r>
            <a:r>
              <a:rPr lang="en-US" sz="4400" b="1" dirty="0">
                <a:solidFill>
                  <a:schemeClr val="tx1"/>
                </a:solidFill>
                <a:latin typeface="Times New Roman" panose="02020603050405020304" pitchFamily="18" charset="0"/>
                <a:cs typeface="Times New Roman" panose="02020603050405020304" pitchFamily="18" charset="0"/>
              </a:rPr>
              <a:t>. for Managers</a:t>
            </a:r>
            <a:r>
              <a:rPr lang="en-US" b="1" dirty="0" smtClean="0">
                <a:solidFill>
                  <a:schemeClr val="tx1"/>
                </a:solidFill>
                <a:latin typeface="Times New Roman" panose="02020603050405020304" pitchFamily="18" charset="0"/>
                <a:cs typeface="Times New Roman" panose="02020603050405020304" pitchFamily="18" charset="0"/>
              </a:rPr>
              <a:t>- The Interview</a:t>
            </a:r>
            <a:endParaRPr lang="en-US" dirty="0"/>
          </a:p>
        </p:txBody>
      </p:sp>
      <p:sp>
        <p:nvSpPr>
          <p:cNvPr id="3" name="Content Placeholder 2"/>
          <p:cNvSpPr>
            <a:spLocks noGrp="1"/>
          </p:cNvSpPr>
          <p:nvPr>
            <p:ph idx="1"/>
          </p:nvPr>
        </p:nvSpPr>
        <p:spPr>
          <a:xfrm>
            <a:off x="70314" y="1287780"/>
            <a:ext cx="11771335" cy="5408295"/>
          </a:xfrm>
        </p:spPr>
        <p:txBody>
          <a:bodyPr>
            <a:noAutofit/>
          </a:bodyPr>
          <a:lstStyle/>
          <a:p>
            <a:pPr marL="0" indent="0" algn="just">
              <a:buNone/>
            </a:pPr>
            <a:r>
              <a:rPr lang="en-US" sz="2800" b="1" dirty="0" smtClean="0">
                <a:latin typeface="Times New Roman" panose="02020603050405020304" pitchFamily="18" charset="0"/>
                <a:cs typeface="Times New Roman" panose="02020603050405020304" pitchFamily="18" charset="0"/>
              </a:rPr>
              <a:t>1. </a:t>
            </a:r>
            <a:r>
              <a:rPr lang="en-US" sz="2800" b="1" dirty="0" smtClean="0">
                <a:solidFill>
                  <a:schemeClr val="tx1"/>
                </a:solidFill>
                <a:latin typeface="Times New Roman" panose="02020603050405020304" pitchFamily="18" charset="0"/>
                <a:cs typeface="Times New Roman" panose="02020603050405020304" pitchFamily="18" charset="0"/>
              </a:rPr>
              <a:t>Building Rapport with the Candidate</a:t>
            </a:r>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One interviewer </a:t>
            </a:r>
            <a:r>
              <a:rPr lang="en-US" sz="2800" dirty="0" smtClean="0">
                <a:solidFill>
                  <a:schemeClr val="tx1"/>
                </a:solidFill>
                <a:latin typeface="Times New Roman" panose="02020603050405020304" pitchFamily="18" charset="0"/>
                <a:cs typeface="Times New Roman" panose="02020603050405020304" pitchFamily="18" charset="0"/>
              </a:rPr>
              <a:t>leads </a:t>
            </a:r>
            <a:r>
              <a:rPr lang="en-US" sz="2800" dirty="0">
                <a:solidFill>
                  <a:schemeClr val="tx1"/>
                </a:solidFill>
                <a:latin typeface="Times New Roman" panose="02020603050405020304" pitchFamily="18" charset="0"/>
                <a:cs typeface="Times New Roman" panose="02020603050405020304" pitchFamily="18" charset="0"/>
              </a:rPr>
              <a:t>the interview, </a:t>
            </a:r>
            <a:r>
              <a:rPr lang="en-US" sz="2800" dirty="0" smtClean="0">
                <a:latin typeface="Times New Roman" panose="02020603050405020304" pitchFamily="18" charset="0"/>
                <a:cs typeface="Times New Roman" panose="02020603050405020304" pitchFamily="18" charset="0"/>
              </a:rPr>
              <a:t>he/she</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should:</a:t>
            </a:r>
          </a:p>
          <a:p>
            <a:pPr marL="571500" indent="-571500" algn="just">
              <a:buFont typeface="+mj-lt"/>
              <a:buAutoNum type="romanUcPeriod"/>
            </a:pPr>
            <a:r>
              <a:rPr lang="en-US" sz="2800" dirty="0">
                <a:solidFill>
                  <a:schemeClr val="tx1"/>
                </a:solidFill>
                <a:latin typeface="Times New Roman" panose="02020603050405020304" pitchFamily="18" charset="0"/>
                <a:cs typeface="Times New Roman" panose="02020603050405020304" pitchFamily="18" charset="0"/>
              </a:rPr>
              <a:t>Introduce the members </a:t>
            </a:r>
            <a:r>
              <a:rPr lang="en-US" sz="2800" dirty="0" smtClean="0">
                <a:latin typeface="Times New Roman" panose="02020603050405020304" pitchFamily="18" charset="0"/>
                <a:cs typeface="Times New Roman" panose="02020603050405020304" pitchFamily="18" charset="0"/>
              </a:rPr>
              <a:t>in</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panel and outline the process of the </a:t>
            </a:r>
            <a:r>
              <a:rPr lang="en-US" sz="2800" dirty="0" smtClean="0">
                <a:solidFill>
                  <a:schemeClr val="tx1"/>
                </a:solidFill>
                <a:latin typeface="Times New Roman" panose="02020603050405020304" pitchFamily="18" charset="0"/>
                <a:cs typeface="Times New Roman" panose="02020603050405020304" pitchFamily="18" charset="0"/>
              </a:rPr>
              <a:t>interview.</a:t>
            </a:r>
          </a:p>
          <a:p>
            <a:pPr marL="571500" indent="-571500" algn="just">
              <a:buFont typeface="+mj-lt"/>
              <a:buAutoNum type="romanUcPeriod"/>
            </a:pPr>
            <a:r>
              <a:rPr lang="en-US" sz="2800" dirty="0" smtClean="0">
                <a:solidFill>
                  <a:schemeClr val="tx1"/>
                </a:solidFill>
                <a:latin typeface="Times New Roman" panose="02020603050405020304" pitchFamily="18" charset="0"/>
                <a:cs typeface="Times New Roman" panose="02020603050405020304" pitchFamily="18" charset="0"/>
              </a:rPr>
              <a:t>Explain </a:t>
            </a:r>
            <a:r>
              <a:rPr lang="en-US" sz="2800" dirty="0">
                <a:solidFill>
                  <a:schemeClr val="tx1"/>
                </a:solidFill>
                <a:latin typeface="Times New Roman" panose="02020603050405020304" pitchFamily="18" charset="0"/>
                <a:cs typeface="Times New Roman" panose="02020603050405020304" pitchFamily="18" charset="0"/>
              </a:rPr>
              <a:t>broadly what the interview is going to cover and who is going to ask questions. </a:t>
            </a:r>
            <a:endParaRPr lang="en-US" sz="2800" dirty="0">
              <a:latin typeface="Times New Roman" panose="02020603050405020304" pitchFamily="18" charset="0"/>
              <a:cs typeface="Times New Roman" panose="02020603050405020304" pitchFamily="18" charset="0"/>
            </a:endParaRPr>
          </a:p>
          <a:p>
            <a:pPr marL="571500" indent="-571500" algn="just">
              <a:buFont typeface="+mj-lt"/>
              <a:buAutoNum type="romanUcPeriod"/>
            </a:pPr>
            <a:r>
              <a:rPr lang="en-US" sz="2800" dirty="0" smtClean="0">
                <a:solidFill>
                  <a:schemeClr val="tx1"/>
                </a:solidFill>
                <a:latin typeface="Times New Roman" panose="02020603050405020304" pitchFamily="18" charset="0"/>
                <a:cs typeface="Times New Roman" panose="02020603050405020304" pitchFamily="18" charset="0"/>
              </a:rPr>
              <a:t>Explain </a:t>
            </a:r>
            <a:r>
              <a:rPr lang="en-US" sz="2800" dirty="0">
                <a:solidFill>
                  <a:schemeClr val="tx1"/>
                </a:solidFill>
                <a:latin typeface="Times New Roman" panose="02020603050405020304" pitchFamily="18" charset="0"/>
                <a:cs typeface="Times New Roman" panose="02020603050405020304" pitchFamily="18" charset="0"/>
              </a:rPr>
              <a:t>what other members of the panel will be doing: making notes, observing, or perhaps adding supplementary questions</a:t>
            </a:r>
            <a:r>
              <a:rPr lang="en-US" sz="2800" dirty="0" smtClean="0">
                <a:solidFill>
                  <a:schemeClr val="tx1"/>
                </a:solidFill>
                <a:latin typeface="Times New Roman" panose="02020603050405020304" pitchFamily="18" charset="0"/>
                <a:cs typeface="Times New Roman" panose="02020603050405020304" pitchFamily="18" charset="0"/>
              </a:rPr>
              <a:t>.</a:t>
            </a:r>
          </a:p>
          <a:p>
            <a:pPr marL="0" indent="0" algn="just">
              <a:buNone/>
            </a:pPr>
            <a:endParaRPr lang="en-US" sz="2800" dirty="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800" dirty="0">
                <a:solidFill>
                  <a:schemeClr val="tx1"/>
                </a:solidFill>
                <a:latin typeface="Times New Roman" panose="02020603050405020304" pitchFamily="18" charset="0"/>
                <a:cs typeface="Times New Roman" panose="02020603050405020304" pitchFamily="18" charset="0"/>
              </a:rPr>
              <a:t>Start off the process with a simple question such as ‘Tell us what you do in your current job’.</a:t>
            </a:r>
          </a:p>
          <a:p>
            <a:pPr marL="0" indent="0" algn="just">
              <a:buNone/>
            </a:pPr>
            <a:endParaRPr lang="en-US" sz="2800" dirty="0" smtClean="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54546"/>
            <a:ext cx="10908406" cy="940158"/>
          </a:xfrm>
        </p:spPr>
        <p:txBody>
          <a:bodyPr/>
          <a:lstStyle/>
          <a:p>
            <a:pPr algn="ctr"/>
            <a:r>
              <a:rPr lang="en-US" sz="4000" b="1" dirty="0">
                <a:solidFill>
                  <a:schemeClr val="tx1"/>
                </a:solidFill>
                <a:latin typeface="Times New Roman" panose="02020603050405020304" pitchFamily="18" charset="0"/>
                <a:cs typeface="Times New Roman" panose="02020603050405020304" pitchFamily="18" charset="0"/>
              </a:rPr>
              <a:t>I.S. for Managers- The Interview</a:t>
            </a:r>
            <a:endParaRPr lang="en-US" sz="4000" dirty="0"/>
          </a:p>
        </p:txBody>
      </p:sp>
      <p:sp>
        <p:nvSpPr>
          <p:cNvPr id="3" name="Content Placeholder 2"/>
          <p:cNvSpPr>
            <a:spLocks noGrp="1"/>
          </p:cNvSpPr>
          <p:nvPr>
            <p:ph idx="1"/>
          </p:nvPr>
        </p:nvSpPr>
        <p:spPr>
          <a:xfrm>
            <a:off x="218941" y="1094704"/>
            <a:ext cx="11719774" cy="5512158"/>
          </a:xfrm>
        </p:spPr>
        <p:txBody>
          <a:bodyPr>
            <a:noAutofit/>
          </a:bodyPr>
          <a:lstStyle/>
          <a:p>
            <a:pPr marL="0" indent="0">
              <a:buNone/>
            </a:pPr>
            <a:r>
              <a:rPr lang="en-US" sz="2200" b="1" dirty="0" smtClean="0">
                <a:solidFill>
                  <a:schemeClr val="tx1"/>
                </a:solidFill>
                <a:latin typeface="Times New Roman" panose="02020603050405020304" pitchFamily="18" charset="0"/>
                <a:cs typeface="Times New Roman" panose="02020603050405020304" pitchFamily="18" charset="0"/>
              </a:rPr>
              <a:t>2. </a:t>
            </a:r>
            <a:r>
              <a:rPr lang="en-US" sz="2400" b="1" dirty="0" smtClean="0">
                <a:solidFill>
                  <a:schemeClr val="tx1"/>
                </a:solidFill>
                <a:latin typeface="Times New Roman" panose="02020603050405020304" pitchFamily="18" charset="0"/>
                <a:cs typeface="Times New Roman" panose="02020603050405020304" pitchFamily="18" charset="0"/>
              </a:rPr>
              <a:t>Asking </a:t>
            </a:r>
            <a:r>
              <a:rPr lang="en-US" sz="2400" b="1" dirty="0">
                <a:solidFill>
                  <a:schemeClr val="tx1"/>
                </a:solidFill>
                <a:latin typeface="Times New Roman" panose="02020603050405020304" pitchFamily="18" charset="0"/>
                <a:cs typeface="Times New Roman" panose="02020603050405020304" pitchFamily="18" charset="0"/>
              </a:rPr>
              <a:t>the Right </a:t>
            </a:r>
            <a:r>
              <a:rPr lang="en-US" sz="2400" b="1" dirty="0" smtClean="0">
                <a:solidFill>
                  <a:schemeClr val="tx1"/>
                </a:solidFill>
                <a:latin typeface="Times New Roman" panose="02020603050405020304" pitchFamily="18" charset="0"/>
                <a:cs typeface="Times New Roman" panose="02020603050405020304" pitchFamily="18" charset="0"/>
              </a:rPr>
              <a:t>questions</a:t>
            </a:r>
          </a:p>
          <a:p>
            <a:pPr marL="0" indent="0">
              <a:buNone/>
            </a:pPr>
            <a:r>
              <a:rPr lang="en-US" sz="2200" dirty="0">
                <a:solidFill>
                  <a:schemeClr val="tx1"/>
                </a:solidFill>
                <a:latin typeface="Times New Roman" panose="02020603050405020304" pitchFamily="18" charset="0"/>
                <a:cs typeface="Times New Roman" panose="02020603050405020304" pitchFamily="18" charset="0"/>
              </a:rPr>
              <a:t>Interview questions generally take three forms</a:t>
            </a:r>
            <a:r>
              <a:rPr lang="en-US" sz="2200" dirty="0" smtClean="0">
                <a:solidFill>
                  <a:schemeClr val="tx1"/>
                </a:solidFill>
                <a:latin typeface="Times New Roman" panose="02020603050405020304" pitchFamily="18" charset="0"/>
                <a:cs typeface="Times New Roman" panose="02020603050405020304" pitchFamily="18" charset="0"/>
              </a:rPr>
              <a:t>: experience, hypothetical &amp; personal awareness. </a:t>
            </a:r>
          </a:p>
          <a:p>
            <a:pPr marL="514350" indent="-514350">
              <a:buFont typeface="+mj-lt"/>
              <a:buAutoNum type="romanUcPeriod"/>
            </a:pPr>
            <a:r>
              <a:rPr lang="en-US" sz="2200" b="1" dirty="0">
                <a:latin typeface="Times New Roman" panose="02020603050405020304" pitchFamily="18" charset="0"/>
                <a:cs typeface="Times New Roman" panose="02020603050405020304" pitchFamily="18" charset="0"/>
              </a:rPr>
              <a:t>E</a:t>
            </a:r>
            <a:r>
              <a:rPr lang="en-US" sz="2200" b="1" dirty="0" smtClean="0">
                <a:solidFill>
                  <a:schemeClr val="tx1"/>
                </a:solidFill>
                <a:latin typeface="Times New Roman" panose="02020603050405020304" pitchFamily="18" charset="0"/>
                <a:cs typeface="Times New Roman" panose="02020603050405020304" pitchFamily="18" charset="0"/>
              </a:rPr>
              <a:t>xperience- or competence-based questions</a:t>
            </a:r>
          </a:p>
          <a:p>
            <a:pPr marL="0" indent="0" algn="just">
              <a:buNone/>
            </a:pPr>
            <a:r>
              <a:rPr lang="en-US" sz="2200" dirty="0" smtClean="0">
                <a:solidFill>
                  <a:schemeClr val="tx1"/>
                </a:solidFill>
                <a:latin typeface="Times New Roman" panose="02020603050405020304" pitchFamily="18" charset="0"/>
                <a:cs typeface="Times New Roman" panose="02020603050405020304" pitchFamily="18" charset="0"/>
              </a:rPr>
              <a:t>These </a:t>
            </a:r>
            <a:r>
              <a:rPr lang="en-US" sz="2200" dirty="0">
                <a:solidFill>
                  <a:schemeClr val="tx1"/>
                </a:solidFill>
                <a:latin typeface="Times New Roman" panose="02020603050405020304" pitchFamily="18" charset="0"/>
                <a:cs typeface="Times New Roman" panose="02020603050405020304" pitchFamily="18" charset="0"/>
              </a:rPr>
              <a:t>questions are designed to explore what the candidate has done, and the skills that they have previously demonstrated. They take the form</a:t>
            </a:r>
            <a:r>
              <a:rPr lang="en-US" sz="2200" dirty="0" smtClean="0">
                <a:solidFill>
                  <a:schemeClr val="tx1"/>
                </a:solidFill>
                <a:latin typeface="Times New Roman" panose="02020603050405020304" pitchFamily="18" charset="0"/>
                <a:cs typeface="Times New Roman" panose="02020603050405020304" pitchFamily="18" charset="0"/>
              </a:rPr>
              <a:t>:</a:t>
            </a:r>
          </a:p>
          <a:p>
            <a:pPr marL="0" indent="0" algn="just">
              <a:buNone/>
            </a:pPr>
            <a:r>
              <a:rPr lang="en-US" sz="2200" dirty="0">
                <a:solidFill>
                  <a:schemeClr val="tx1"/>
                </a:solidFill>
                <a:latin typeface="Times New Roman" panose="02020603050405020304" pitchFamily="18" charset="0"/>
                <a:cs typeface="Times New Roman" panose="02020603050405020304" pitchFamily="18" charset="0"/>
              </a:rPr>
              <a:t>“</a:t>
            </a:r>
            <a:r>
              <a:rPr lang="en-US" sz="2200" i="1" dirty="0">
                <a:solidFill>
                  <a:schemeClr val="tx1"/>
                </a:solidFill>
                <a:latin typeface="Times New Roman" panose="02020603050405020304" pitchFamily="18" charset="0"/>
                <a:cs typeface="Times New Roman" panose="02020603050405020304" pitchFamily="18" charset="0"/>
              </a:rPr>
              <a:t>Tell me about a time when you</a:t>
            </a:r>
            <a:r>
              <a:rPr lang="en-US" sz="2200" i="1" dirty="0" smtClean="0">
                <a:solidFill>
                  <a:schemeClr val="tx1"/>
                </a:solidFill>
                <a:latin typeface="Times New Roman" panose="02020603050405020304" pitchFamily="18" charset="0"/>
                <a:cs typeface="Times New Roman" panose="02020603050405020304" pitchFamily="18" charset="0"/>
              </a:rPr>
              <a:t>….”</a:t>
            </a:r>
          </a:p>
          <a:p>
            <a:pPr marL="0" indent="0" algn="just">
              <a:buNone/>
            </a:pPr>
            <a:r>
              <a:rPr lang="en-US" sz="2200" i="1" dirty="0">
                <a:solidFill>
                  <a:schemeClr val="tx1"/>
                </a:solidFill>
                <a:latin typeface="Times New Roman" panose="02020603050405020304" pitchFamily="18" charset="0"/>
                <a:cs typeface="Times New Roman" panose="02020603050405020304" pitchFamily="18" charset="0"/>
              </a:rPr>
              <a:t>“Can you tell me how you have gone about solving a particular problem that you have faced at work?”</a:t>
            </a:r>
            <a:endParaRPr lang="en-US" sz="22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200" b="1" dirty="0" smtClean="0">
                <a:solidFill>
                  <a:schemeClr val="tx1"/>
                </a:solidFill>
                <a:latin typeface="Times New Roman" panose="02020603050405020304" pitchFamily="18" charset="0"/>
                <a:cs typeface="Times New Roman" panose="02020603050405020304" pitchFamily="18" charset="0"/>
              </a:rPr>
              <a:t>DRAWBACK</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a:t>
            </a:r>
            <a:r>
              <a:rPr lang="en-US" sz="2200" dirty="0" smtClean="0">
                <a:solidFill>
                  <a:schemeClr val="tx1"/>
                </a:solidFill>
                <a:latin typeface="Times New Roman" panose="02020603050405020304" pitchFamily="18" charset="0"/>
                <a:cs typeface="Times New Roman" panose="02020603050405020304" pitchFamily="18" charset="0"/>
              </a:rPr>
              <a:t>hey </a:t>
            </a:r>
            <a:r>
              <a:rPr lang="en-US" sz="2200" dirty="0">
                <a:solidFill>
                  <a:schemeClr val="tx1"/>
                </a:solidFill>
                <a:latin typeface="Times New Roman" panose="02020603050405020304" pitchFamily="18" charset="0"/>
                <a:cs typeface="Times New Roman" panose="02020603050405020304" pitchFamily="18" charset="0"/>
              </a:rPr>
              <a:t>don’t explore potential. </a:t>
            </a:r>
            <a:r>
              <a:rPr lang="en-US" sz="2200" dirty="0" smtClean="0">
                <a:solidFill>
                  <a:schemeClr val="tx1"/>
                </a:solidFill>
                <a:latin typeface="Times New Roman" panose="02020603050405020304" pitchFamily="18" charset="0"/>
                <a:cs typeface="Times New Roman" panose="02020603050405020304" pitchFamily="18" charset="0"/>
              </a:rPr>
              <a:t>Experience done </a:t>
            </a:r>
            <a:r>
              <a:rPr lang="en-US" sz="2200" dirty="0">
                <a:solidFill>
                  <a:schemeClr val="tx1"/>
                </a:solidFill>
                <a:latin typeface="Times New Roman" panose="02020603050405020304" pitchFamily="18" charset="0"/>
                <a:cs typeface="Times New Roman" panose="02020603050405020304" pitchFamily="18" charset="0"/>
              </a:rPr>
              <a:t>may not translate to your </a:t>
            </a:r>
            <a:r>
              <a:rPr lang="en-US" sz="2200" dirty="0" smtClean="0">
                <a:solidFill>
                  <a:schemeClr val="tx1"/>
                </a:solidFill>
                <a:latin typeface="Times New Roman" panose="02020603050405020304" pitchFamily="18" charset="0"/>
                <a:cs typeface="Times New Roman" panose="02020603050405020304" pitchFamily="18" charset="0"/>
              </a:rPr>
              <a:t>organization </a:t>
            </a:r>
            <a:r>
              <a:rPr lang="en-US" sz="2200" dirty="0">
                <a:solidFill>
                  <a:schemeClr val="tx1"/>
                </a:solidFill>
                <a:latin typeface="Times New Roman" panose="02020603050405020304" pitchFamily="18" charset="0"/>
                <a:cs typeface="Times New Roman" panose="02020603050405020304" pitchFamily="18" charset="0"/>
              </a:rPr>
              <a:t>or your job</a:t>
            </a:r>
            <a:r>
              <a:rPr lang="en-US" sz="2200" dirty="0" smtClean="0">
                <a:solidFill>
                  <a:schemeClr val="tx1"/>
                </a:solidFill>
                <a:latin typeface="Times New Roman" panose="02020603050405020304" pitchFamily="18" charset="0"/>
                <a:cs typeface="Times New Roman" panose="02020603050405020304" pitchFamily="18" charset="0"/>
              </a:rPr>
              <a:t>.</a:t>
            </a:r>
          </a:p>
          <a:p>
            <a:pPr marL="0" indent="0" algn="just">
              <a:buNone/>
            </a:pPr>
            <a:r>
              <a:rPr lang="en-US" sz="2200" dirty="0" smtClean="0">
                <a:latin typeface="Times New Roman" panose="02020603050405020304" pitchFamily="18" charset="0"/>
                <a:cs typeface="Times New Roman" panose="02020603050405020304" pitchFamily="18" charset="0"/>
              </a:rPr>
              <a:t>It`s hard for less</a:t>
            </a:r>
            <a:r>
              <a:rPr lang="en-US" sz="2200" dirty="0" smtClean="0">
                <a:solidFill>
                  <a:schemeClr val="tx1"/>
                </a:solidFill>
                <a:latin typeface="Times New Roman" panose="02020603050405020304" pitchFamily="18" charset="0"/>
                <a:cs typeface="Times New Roman" panose="02020603050405020304" pitchFamily="18" charset="0"/>
              </a:rPr>
              <a:t> experienced candidates to </a:t>
            </a:r>
            <a:r>
              <a:rPr lang="en-US" sz="2200" dirty="0">
                <a:solidFill>
                  <a:schemeClr val="tx1"/>
                </a:solidFill>
                <a:latin typeface="Times New Roman" panose="02020603050405020304" pitchFamily="18" charset="0"/>
                <a:cs typeface="Times New Roman" panose="02020603050405020304" pitchFamily="18" charset="0"/>
              </a:rPr>
              <a:t>demonstrate the skills from the past. </a:t>
            </a:r>
            <a:endParaRPr lang="en-US" sz="2200" dirty="0">
              <a:latin typeface="Times New Roman" panose="02020603050405020304" pitchFamily="18" charset="0"/>
              <a:cs typeface="Times New Roman" panose="02020603050405020304" pitchFamily="18" charset="0"/>
            </a:endParaRPr>
          </a:p>
          <a:p>
            <a:pPr marL="0" indent="0" algn="ctr">
              <a:buNone/>
            </a:pPr>
            <a:r>
              <a:rPr lang="en-US" sz="2200" dirty="0" smtClean="0">
                <a:latin typeface="Times New Roman" panose="02020603050405020304" pitchFamily="18" charset="0"/>
                <a:cs typeface="Times New Roman" panose="02020603050405020304" pitchFamily="18" charset="0"/>
              </a:rPr>
              <a:t>T</a:t>
            </a:r>
            <a:r>
              <a:rPr lang="en-US" sz="2200" dirty="0" smtClean="0">
                <a:solidFill>
                  <a:schemeClr val="tx1"/>
                </a:solidFill>
                <a:latin typeface="Times New Roman" panose="02020603050405020304" pitchFamily="18" charset="0"/>
                <a:cs typeface="Times New Roman" panose="02020603050405020304" pitchFamily="18" charset="0"/>
              </a:rPr>
              <a:t>herefore: </a:t>
            </a:r>
            <a:r>
              <a:rPr lang="en-US" sz="2200" dirty="0">
                <a:solidFill>
                  <a:schemeClr val="tx1"/>
                </a:solidFill>
                <a:latin typeface="Times New Roman" panose="02020603050405020304" pitchFamily="18" charset="0"/>
                <a:cs typeface="Times New Roman" panose="02020603050405020304" pitchFamily="18" charset="0"/>
              </a:rPr>
              <a:t>use a few </a:t>
            </a:r>
            <a:r>
              <a:rPr lang="en-US" sz="2200" dirty="0" smtClean="0">
                <a:solidFill>
                  <a:schemeClr val="tx1"/>
                </a:solidFill>
                <a:latin typeface="Times New Roman" panose="02020603050405020304" pitchFamily="18" charset="0"/>
                <a:cs typeface="Times New Roman" panose="02020603050405020304" pitchFamily="18" charset="0"/>
              </a:rPr>
              <a:t>hypothetical-problem-solving </a:t>
            </a:r>
            <a:r>
              <a:rPr lang="en-US" sz="2200" dirty="0">
                <a:solidFill>
                  <a:schemeClr val="tx1"/>
                </a:solidFill>
                <a:latin typeface="Times New Roman" panose="02020603050405020304" pitchFamily="18" charset="0"/>
                <a:cs typeface="Times New Roman" panose="02020603050405020304" pitchFamily="18" charset="0"/>
              </a:rPr>
              <a:t>questions.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28789"/>
            <a:ext cx="10084158" cy="643943"/>
          </a:xfrm>
        </p:spPr>
        <p:txBody>
          <a:bodyPr/>
          <a:lstStyle/>
          <a:p>
            <a:pPr algn="ctr"/>
            <a:r>
              <a:rPr lang="en-US" sz="3600" b="1" dirty="0">
                <a:solidFill>
                  <a:schemeClr val="tx1"/>
                </a:solidFill>
                <a:latin typeface="Times New Roman" panose="02020603050405020304" pitchFamily="18" charset="0"/>
                <a:cs typeface="Times New Roman" panose="02020603050405020304" pitchFamily="18" charset="0"/>
              </a:rPr>
              <a:t>I.S. for Managers- The Interview</a:t>
            </a:r>
            <a:endParaRPr lang="en-US" sz="3600" dirty="0"/>
          </a:p>
        </p:txBody>
      </p:sp>
      <p:sp>
        <p:nvSpPr>
          <p:cNvPr id="3" name="Content Placeholder 2"/>
          <p:cNvSpPr>
            <a:spLocks noGrp="1"/>
          </p:cNvSpPr>
          <p:nvPr>
            <p:ph idx="1"/>
          </p:nvPr>
        </p:nvSpPr>
        <p:spPr>
          <a:xfrm>
            <a:off x="270456" y="1094705"/>
            <a:ext cx="11565228" cy="5241701"/>
          </a:xfrm>
        </p:spPr>
        <p:txBody>
          <a:bodyPr>
            <a:normAutofit/>
          </a:bodyPr>
          <a:lstStyle/>
          <a:p>
            <a:pPr marL="0" indent="0" algn="ctr">
              <a:buNone/>
            </a:pPr>
            <a:r>
              <a:rPr lang="en-US" sz="2800" b="1" dirty="0" smtClean="0">
                <a:latin typeface="Times New Roman" panose="02020603050405020304" pitchFamily="18" charset="0"/>
                <a:cs typeface="Times New Roman" panose="02020603050405020304" pitchFamily="18" charset="0"/>
              </a:rPr>
              <a:t>II</a:t>
            </a:r>
            <a:r>
              <a:rPr lang="en-US" sz="2800" b="1" dirty="0" smtClean="0">
                <a:solidFill>
                  <a:schemeClr val="tx1"/>
                </a:solidFill>
                <a:latin typeface="Times New Roman" panose="02020603050405020304" pitchFamily="18" charset="0"/>
                <a:cs typeface="Times New Roman" panose="02020603050405020304" pitchFamily="18" charset="0"/>
              </a:rPr>
              <a:t>. Hypothetical questions</a:t>
            </a:r>
          </a:p>
          <a:p>
            <a:pPr marL="0" indent="0" algn="ctr">
              <a:buNone/>
            </a:pPr>
            <a:endParaRPr lang="en-US" sz="2800" b="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800" dirty="0" smtClean="0">
                <a:latin typeface="Times New Roman" panose="02020603050405020304" pitchFamily="18" charset="0"/>
                <a:cs typeface="Times New Roman" panose="02020603050405020304" pitchFamily="18" charset="0"/>
              </a:rPr>
              <a:t>Questions related to </a:t>
            </a:r>
            <a:r>
              <a:rPr lang="en-US" sz="2800" b="1" u="sng" dirty="0">
                <a:latin typeface="Times New Roman" panose="02020603050405020304" pitchFamily="18" charset="0"/>
                <a:cs typeface="Times New Roman" panose="02020603050405020304" pitchFamily="18" charset="0"/>
              </a:rPr>
              <a:t>handling </a:t>
            </a:r>
            <a:r>
              <a:rPr lang="en-US" sz="2800" b="1" u="sng" dirty="0" smtClean="0">
                <a:latin typeface="Times New Roman" panose="02020603050405020304" pitchFamily="18" charset="0"/>
                <a:cs typeface="Times New Roman" panose="02020603050405020304" pitchFamily="18" charset="0"/>
              </a:rPr>
              <a:t>situations </a:t>
            </a:r>
            <a:r>
              <a:rPr lang="en-US" sz="2800" dirty="0" smtClean="0">
                <a:latin typeface="Times New Roman" panose="02020603050405020304" pitchFamily="18" charset="0"/>
                <a:cs typeface="Times New Roman" panose="02020603050405020304" pitchFamily="18" charset="0"/>
              </a:rPr>
              <a:t>the candidate will</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face </a:t>
            </a:r>
            <a:r>
              <a:rPr lang="en-US" sz="2800" dirty="0" smtClean="0">
                <a:solidFill>
                  <a:schemeClr val="tx1"/>
                </a:solidFill>
                <a:latin typeface="Times New Roman" panose="02020603050405020304" pitchFamily="18" charset="0"/>
                <a:cs typeface="Times New Roman" panose="02020603050405020304" pitchFamily="18" charset="0"/>
              </a:rPr>
              <a:t>in the post</a:t>
            </a:r>
            <a:r>
              <a:rPr lang="en-US" sz="2800" dirty="0">
                <a:solidFill>
                  <a:schemeClr val="tx1"/>
                </a:solidFill>
                <a:latin typeface="Times New Roman" panose="02020603050405020304" pitchFamily="18" charset="0"/>
                <a:cs typeface="Times New Roman" panose="02020603050405020304" pitchFamily="18" charset="0"/>
              </a:rPr>
              <a:t>. </a:t>
            </a:r>
            <a:endParaRPr lang="en-US" sz="28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800" dirty="0" smtClean="0">
                <a:solidFill>
                  <a:schemeClr val="tx1"/>
                </a:solidFill>
                <a:latin typeface="Times New Roman" panose="02020603050405020304" pitchFamily="18" charset="0"/>
                <a:cs typeface="Times New Roman" panose="02020603050405020304" pitchFamily="18" charset="0"/>
              </a:rPr>
              <a:t>You </a:t>
            </a:r>
            <a:r>
              <a:rPr lang="en-US" sz="2800" dirty="0">
                <a:solidFill>
                  <a:schemeClr val="tx1"/>
                </a:solidFill>
                <a:latin typeface="Times New Roman" panose="02020603050405020304" pitchFamily="18" charset="0"/>
                <a:cs typeface="Times New Roman" panose="02020603050405020304" pitchFamily="18" charset="0"/>
              </a:rPr>
              <a:t>may provide them with a written statement of the problem</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half a page of bullet points, or just outline it to them, and ask them to consider what they would do to address the </a:t>
            </a:r>
            <a:r>
              <a:rPr lang="en-US" sz="2800" dirty="0" smtClean="0">
                <a:solidFill>
                  <a:schemeClr val="tx1"/>
                </a:solidFill>
                <a:latin typeface="Times New Roman" panose="02020603050405020304" pitchFamily="18" charset="0"/>
                <a:cs typeface="Times New Roman" panose="02020603050405020304" pitchFamily="18" charset="0"/>
              </a:rPr>
              <a:t>problem.</a:t>
            </a:r>
          </a:p>
          <a:p>
            <a:pPr marL="0" indent="0" algn="just">
              <a:buNone/>
            </a:pPr>
            <a:r>
              <a:rPr lang="en-US" sz="2800" b="1" u="sng" dirty="0">
                <a:latin typeface="Times New Roman" panose="02020603050405020304" pitchFamily="18" charset="0"/>
                <a:cs typeface="Times New Roman" panose="02020603050405020304" pitchFamily="18" charset="0"/>
              </a:rPr>
              <a:t>C</a:t>
            </a:r>
            <a:r>
              <a:rPr lang="en-US" sz="2800" b="1" u="sng" dirty="0" smtClean="0">
                <a:solidFill>
                  <a:schemeClr val="tx1"/>
                </a:solidFill>
                <a:latin typeface="Times New Roman" panose="02020603050405020304" pitchFamily="18" charset="0"/>
                <a:cs typeface="Times New Roman" panose="02020603050405020304" pitchFamily="18" charset="0"/>
              </a:rPr>
              <a:t>andidate presentations </a:t>
            </a:r>
            <a:r>
              <a:rPr lang="en-US" sz="2800" dirty="0" smtClean="0">
                <a:latin typeface="Times New Roman" panose="02020603050405020304" pitchFamily="18" charset="0"/>
                <a:cs typeface="Times New Roman" panose="02020603050405020304" pitchFamily="18" charset="0"/>
              </a:rPr>
              <a:t>are also used. A</a:t>
            </a:r>
            <a:r>
              <a:rPr lang="en-US" sz="2800" dirty="0" smtClean="0">
                <a:solidFill>
                  <a:schemeClr val="tx1"/>
                </a:solidFill>
                <a:latin typeface="Times New Roman" panose="02020603050405020304" pitchFamily="18" charset="0"/>
                <a:cs typeface="Times New Roman" panose="02020603050405020304" pitchFamily="18" charset="0"/>
              </a:rPr>
              <a:t>sk the </a:t>
            </a:r>
            <a:r>
              <a:rPr lang="en-US" sz="2800" dirty="0">
                <a:solidFill>
                  <a:schemeClr val="tx1"/>
                </a:solidFill>
                <a:latin typeface="Times New Roman" panose="02020603050405020304" pitchFamily="18" charset="0"/>
                <a:cs typeface="Times New Roman" panose="02020603050405020304" pitchFamily="18" charset="0"/>
              </a:rPr>
              <a:t>candidates to present on what they see as the first five issues to be addressed in the job and how they would go about doing so</a:t>
            </a:r>
            <a:r>
              <a:rPr lang="en-US" sz="2800" dirty="0" smtClean="0">
                <a:solidFill>
                  <a:schemeClr val="tx1"/>
                </a:solidFill>
                <a:latin typeface="Times New Roman" panose="02020603050405020304" pitchFamily="18" charset="0"/>
                <a:cs typeface="Times New Roman" panose="02020603050405020304" pitchFamily="18" charset="0"/>
              </a:rPr>
              <a:t>.</a:t>
            </a:r>
            <a:endParaRPr lang="en-US" sz="2800" dirty="0"/>
          </a:p>
          <a:p>
            <a:endParaRPr 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28789"/>
            <a:ext cx="10084158" cy="643943"/>
          </a:xfrm>
        </p:spPr>
        <p:txBody>
          <a:bodyPr/>
          <a:lstStyle/>
          <a:p>
            <a:pPr algn="ctr"/>
            <a:r>
              <a:rPr lang="en-US" sz="3600" b="1" dirty="0">
                <a:solidFill>
                  <a:schemeClr val="tx1"/>
                </a:solidFill>
                <a:latin typeface="Times New Roman" panose="02020603050405020304" pitchFamily="18" charset="0"/>
                <a:cs typeface="Times New Roman" panose="02020603050405020304" pitchFamily="18" charset="0"/>
              </a:rPr>
              <a:t>I.S. for Managers- The Interview</a:t>
            </a:r>
            <a:endParaRPr lang="en-US" sz="3600" dirty="0"/>
          </a:p>
        </p:txBody>
      </p:sp>
      <p:sp>
        <p:nvSpPr>
          <p:cNvPr id="3" name="Content Placeholder 2"/>
          <p:cNvSpPr>
            <a:spLocks noGrp="1"/>
          </p:cNvSpPr>
          <p:nvPr>
            <p:ph idx="1"/>
          </p:nvPr>
        </p:nvSpPr>
        <p:spPr>
          <a:xfrm>
            <a:off x="103031" y="901522"/>
            <a:ext cx="11797048" cy="5859888"/>
          </a:xfrm>
        </p:spPr>
        <p:txBody>
          <a:bodyPr>
            <a:normAutofit/>
          </a:bodyPr>
          <a:lstStyle/>
          <a:p>
            <a:pPr marL="0" indent="0" algn="ctr">
              <a:buNone/>
            </a:pPr>
            <a:r>
              <a:rPr lang="en-US" sz="2800" b="1" dirty="0" smtClean="0">
                <a:latin typeface="Times New Roman" panose="02020603050405020304" pitchFamily="18" charset="0"/>
                <a:cs typeface="Times New Roman" panose="02020603050405020304" pitchFamily="18" charset="0"/>
              </a:rPr>
              <a:t>III</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cs typeface="Times New Roman" panose="02020603050405020304" pitchFamily="18" charset="0"/>
              </a:rPr>
              <a:t>personal awareness </a:t>
            </a:r>
            <a:r>
              <a:rPr lang="en-US" sz="2800" b="1" dirty="0" smtClean="0">
                <a:solidFill>
                  <a:schemeClr val="tx1"/>
                </a:solidFill>
                <a:latin typeface="Times New Roman" panose="02020603050405020304" pitchFamily="18" charset="0"/>
                <a:cs typeface="Times New Roman" panose="02020603050405020304" pitchFamily="18" charset="0"/>
              </a:rPr>
              <a:t>questions</a:t>
            </a:r>
          </a:p>
          <a:p>
            <a:pPr marL="0" indent="0" algn="just">
              <a:buNone/>
            </a:pPr>
            <a:r>
              <a:rPr lang="en-US" sz="2800" dirty="0" smtClean="0">
                <a:solidFill>
                  <a:schemeClr val="tx1"/>
                </a:solidFill>
                <a:latin typeface="Times New Roman" panose="02020603050405020304" pitchFamily="18" charset="0"/>
                <a:cs typeface="Times New Roman" panose="02020603050405020304" pitchFamily="18" charset="0"/>
              </a:rPr>
              <a:t>Questions designed to know whether candidate knows oneself and is fit for the job or not. </a:t>
            </a:r>
            <a:endParaRPr lang="en-US" sz="2800" dirty="0">
              <a:latin typeface="Times New Roman" panose="02020603050405020304" pitchFamily="18" charset="0"/>
              <a:cs typeface="Times New Roman" panose="02020603050405020304" pitchFamily="18" charset="0"/>
            </a:endParaRPr>
          </a:p>
          <a:p>
            <a:pPr marL="0" indent="0" algn="just">
              <a:buNone/>
            </a:pP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For example, you might ask the candidate to tell you what motivates them, or what strengths they bring to the job. Good questions of this type ask the candidate to rank their requirements or strengths. This enables you to assess how personally aware they are, and also whether you can provide the necessary motivation and/or use their strengths</a:t>
            </a:r>
            <a:r>
              <a:rPr lang="en-US" sz="2800" dirty="0" smtClean="0">
                <a:solidFill>
                  <a:schemeClr val="tx1"/>
                </a:solidFill>
                <a:latin typeface="Times New Roman" panose="02020603050405020304" pitchFamily="18" charset="0"/>
                <a:cs typeface="Times New Roman" panose="02020603050405020304" pitchFamily="18" charset="0"/>
              </a:rPr>
              <a:t>.</a:t>
            </a:r>
          </a:p>
          <a:p>
            <a:pPr marL="0" indent="0" algn="just">
              <a:buNone/>
            </a:pPr>
            <a:r>
              <a:rPr lang="en-US" sz="2800" i="1" dirty="0">
                <a:solidFill>
                  <a:schemeClr val="tx1"/>
                </a:solidFill>
                <a:latin typeface="Times New Roman" panose="02020603050405020304" pitchFamily="18" charset="0"/>
                <a:cs typeface="Times New Roman" panose="02020603050405020304" pitchFamily="18" charset="0"/>
              </a:rPr>
              <a:t>“Please tell us, in descending order, the top five factors that keep you motivated on the job</a:t>
            </a:r>
            <a:r>
              <a:rPr lang="en-US" sz="2800" i="1" dirty="0" smtClean="0">
                <a:solidFill>
                  <a:schemeClr val="tx1"/>
                </a:solidFill>
                <a:latin typeface="Times New Roman" panose="02020603050405020304" pitchFamily="18" charset="0"/>
                <a:cs typeface="Times New Roman" panose="02020603050405020304" pitchFamily="18" charset="0"/>
              </a:rPr>
              <a:t>”</a:t>
            </a:r>
          </a:p>
          <a:p>
            <a:pPr marL="0" indent="0" algn="just">
              <a:buNone/>
            </a:pPr>
            <a:r>
              <a:rPr lang="en-US" sz="2800" i="1" dirty="0">
                <a:solidFill>
                  <a:schemeClr val="tx1"/>
                </a:solidFill>
                <a:latin typeface="Times New Roman" panose="02020603050405020304" pitchFamily="18" charset="0"/>
                <a:cs typeface="Times New Roman" panose="02020603050405020304" pitchFamily="18" charset="0"/>
              </a:rPr>
              <a:t>“Tell us the most effective ways of managing </a:t>
            </a:r>
            <a:r>
              <a:rPr lang="en-US" sz="2800" i="1" dirty="0" smtClean="0">
                <a:solidFill>
                  <a:schemeClr val="tx1"/>
                </a:solidFill>
                <a:latin typeface="Times New Roman" panose="02020603050405020304" pitchFamily="18" charset="0"/>
                <a:cs typeface="Times New Roman" panose="02020603050405020304" pitchFamily="18" charset="0"/>
              </a:rPr>
              <a:t>you”</a:t>
            </a:r>
          </a:p>
        </p:txBody>
      </p:sp>
    </p:spTree>
    <p:extLst>
      <p:ext uri="{BB962C8B-B14F-4D97-AF65-F5344CB8AC3E}">
        <p14:creationId xmlns:p14="http://schemas.microsoft.com/office/powerpoint/2010/main" val="5864384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920" y="311150"/>
            <a:ext cx="11852910" cy="901700"/>
          </a:xfrm>
        </p:spPr>
        <p:txBody>
          <a:bodyPr/>
          <a:lstStyle/>
          <a:p>
            <a:pPr algn="ctr"/>
            <a:r>
              <a:rPr lang="en-US" sz="3600" b="1" dirty="0" smtClean="0">
                <a:solidFill>
                  <a:schemeClr val="tx1"/>
                </a:solidFill>
                <a:latin typeface="Times New Roman" panose="02020603050405020304" pitchFamily="18" charset="0"/>
                <a:cs typeface="Times New Roman" panose="02020603050405020304" pitchFamily="18" charset="0"/>
              </a:rPr>
              <a:t>4. </a:t>
            </a:r>
            <a:r>
              <a:rPr lang="en-US" sz="3600" b="1" dirty="0">
                <a:solidFill>
                  <a:schemeClr val="tx1"/>
                </a:solidFill>
                <a:latin typeface="Times New Roman" panose="02020603050405020304" pitchFamily="18" charset="0"/>
                <a:cs typeface="Times New Roman" panose="02020603050405020304" pitchFamily="18" charset="0"/>
              </a:rPr>
              <a:t>I.S. for Managers- </a:t>
            </a:r>
            <a:r>
              <a:rPr lang="en-US" sz="3600" b="1" dirty="0" smtClean="0">
                <a:solidFill>
                  <a:schemeClr val="tx1"/>
                </a:solidFill>
                <a:latin typeface="Times New Roman" panose="02020603050405020304" pitchFamily="18" charset="0"/>
                <a:cs typeface="Times New Roman" panose="02020603050405020304" pitchFamily="18" charset="0"/>
              </a:rPr>
              <a:t>After the Interview</a:t>
            </a:r>
            <a:endParaRPr lang="en-US" sz="3600" dirty="0"/>
          </a:p>
        </p:txBody>
      </p:sp>
      <p:sp>
        <p:nvSpPr>
          <p:cNvPr id="3" name="Content Placeholder 2"/>
          <p:cNvSpPr>
            <a:spLocks noGrp="1"/>
          </p:cNvSpPr>
          <p:nvPr>
            <p:ph idx="1"/>
          </p:nvPr>
        </p:nvSpPr>
        <p:spPr>
          <a:xfrm>
            <a:off x="248920" y="1092835"/>
            <a:ext cx="11599643" cy="5615305"/>
          </a:xfrm>
        </p:spPr>
        <p:txBody>
          <a:bodyPr>
            <a:normAutofit/>
          </a:bodyPr>
          <a:lstStyle/>
          <a:p>
            <a:r>
              <a:rPr lang="en-US" sz="2800" b="1" dirty="0" smtClean="0">
                <a:solidFill>
                  <a:schemeClr val="tx1"/>
                </a:solidFill>
                <a:latin typeface="Times New Roman" panose="02020603050405020304" pitchFamily="18" charset="0"/>
                <a:cs typeface="Times New Roman" panose="02020603050405020304" pitchFamily="18" charset="0"/>
              </a:rPr>
              <a:t>Be </a:t>
            </a:r>
            <a:r>
              <a:rPr lang="en-US" sz="2800" b="1" dirty="0">
                <a:solidFill>
                  <a:schemeClr val="tx1"/>
                </a:solidFill>
                <a:latin typeface="Times New Roman" panose="02020603050405020304" pitchFamily="18" charset="0"/>
                <a:cs typeface="Times New Roman" panose="02020603050405020304" pitchFamily="18" charset="0"/>
              </a:rPr>
              <a:t>Fair and </a:t>
            </a:r>
            <a:r>
              <a:rPr lang="en-US" sz="2800" b="1" dirty="0" smtClean="0">
                <a:solidFill>
                  <a:schemeClr val="tx1"/>
                </a:solidFill>
                <a:latin typeface="Times New Roman" panose="02020603050405020304" pitchFamily="18" charset="0"/>
                <a:cs typeface="Times New Roman" panose="02020603050405020304" pitchFamily="18" charset="0"/>
              </a:rPr>
              <a:t>Transparent.</a:t>
            </a:r>
            <a:endParaRPr lang="en-US" sz="2800" b="1" dirty="0">
              <a:solidFill>
                <a:schemeClr val="tx1"/>
              </a:solidFill>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Make</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final decision </a:t>
            </a:r>
            <a:r>
              <a:rPr lang="en-US" sz="2800" dirty="0" smtClean="0">
                <a:solidFill>
                  <a:schemeClr val="tx1"/>
                </a:solidFill>
                <a:latin typeface="Times New Roman" panose="02020603050405020304" pitchFamily="18" charset="0"/>
                <a:cs typeface="Times New Roman" panose="02020603050405020304" pitchFamily="18" charset="0"/>
              </a:rPr>
              <a:t>based </a:t>
            </a:r>
            <a:r>
              <a:rPr lang="en-US" sz="2800" dirty="0">
                <a:solidFill>
                  <a:schemeClr val="tx1"/>
                </a:solidFill>
                <a:latin typeface="Times New Roman" panose="02020603050405020304" pitchFamily="18" charset="0"/>
                <a:cs typeface="Times New Roman" panose="02020603050405020304" pitchFamily="18" charset="0"/>
              </a:rPr>
              <a:t>on the scores you have given </a:t>
            </a:r>
            <a:r>
              <a:rPr lang="en-US" sz="2800" dirty="0" smtClean="0">
                <a:solidFill>
                  <a:schemeClr val="tx1"/>
                </a:solidFill>
                <a:latin typeface="Times New Roman" panose="02020603050405020304" pitchFamily="18" charset="0"/>
                <a:cs typeface="Times New Roman" panose="02020603050405020304" pitchFamily="18" charset="0"/>
              </a:rPr>
              <a:t>to each </a:t>
            </a:r>
            <a:r>
              <a:rPr lang="en-US" sz="2800" dirty="0">
                <a:solidFill>
                  <a:schemeClr val="tx1"/>
                </a:solidFill>
                <a:latin typeface="Times New Roman" panose="02020603050405020304" pitchFamily="18" charset="0"/>
                <a:cs typeface="Times New Roman" panose="02020603050405020304" pitchFamily="18" charset="0"/>
              </a:rPr>
              <a:t>candidate.</a:t>
            </a:r>
          </a:p>
          <a:p>
            <a:pPr algn="just"/>
            <a:r>
              <a:rPr lang="en-US" sz="2800" dirty="0" smtClean="0">
                <a:solidFill>
                  <a:schemeClr val="tx1"/>
                </a:solidFill>
                <a:latin typeface="Times New Roman" panose="02020603050405020304" pitchFamily="18" charset="0"/>
                <a:cs typeface="Times New Roman" panose="02020603050405020304" pitchFamily="18" charset="0"/>
              </a:rPr>
              <a:t>If interviewer(s) </a:t>
            </a:r>
            <a:r>
              <a:rPr lang="en-US" sz="2800" dirty="0">
                <a:solidFill>
                  <a:schemeClr val="tx1"/>
                </a:solidFill>
                <a:latin typeface="Times New Roman" panose="02020603050405020304" pitchFamily="18" charset="0"/>
                <a:cs typeface="Times New Roman" panose="02020603050405020304" pitchFamily="18" charset="0"/>
              </a:rPr>
              <a:t>feels that the ‘wrong’ candidate has emerged as successful then it’s helpful to examine why this is so. </a:t>
            </a:r>
            <a:endParaRPr lang="en-US" sz="28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800" dirty="0" smtClean="0">
                <a:solidFill>
                  <a:schemeClr val="tx1"/>
                </a:solidFill>
                <a:latin typeface="Times New Roman" panose="02020603050405020304" pitchFamily="18" charset="0"/>
                <a:cs typeface="Times New Roman" panose="02020603050405020304" pitchFamily="18" charset="0"/>
              </a:rPr>
              <a:t>Have </a:t>
            </a:r>
            <a:r>
              <a:rPr lang="en-US" sz="2800" dirty="0">
                <a:solidFill>
                  <a:schemeClr val="tx1"/>
                </a:solidFill>
                <a:latin typeface="Times New Roman" panose="02020603050405020304" pitchFamily="18" charset="0"/>
                <a:cs typeface="Times New Roman" panose="02020603050405020304" pitchFamily="18" charset="0"/>
              </a:rPr>
              <a:t>you missed a key job skill? Or was there something that they said which should have resulted in a lower score?</a:t>
            </a:r>
          </a:p>
          <a:p>
            <a:pPr algn="just"/>
            <a:r>
              <a:rPr lang="en-US" sz="2800" dirty="0">
                <a:latin typeface="Times New Roman" panose="02020603050405020304" pitchFamily="18" charset="0"/>
                <a:cs typeface="Times New Roman" panose="02020603050405020304" pitchFamily="18" charset="0"/>
              </a:rPr>
              <a:t>R</a:t>
            </a:r>
            <a:r>
              <a:rPr lang="en-US" sz="2800" dirty="0" smtClean="0">
                <a:solidFill>
                  <a:schemeClr val="tx1"/>
                </a:solidFill>
                <a:latin typeface="Times New Roman" panose="02020603050405020304" pitchFamily="18" charset="0"/>
                <a:cs typeface="Times New Roman" panose="02020603050405020304" pitchFamily="18" charset="0"/>
              </a:rPr>
              <a:t>evisit </a:t>
            </a:r>
            <a:r>
              <a:rPr lang="en-US" sz="2800" dirty="0">
                <a:solidFill>
                  <a:schemeClr val="tx1"/>
                </a:solidFill>
                <a:latin typeface="Times New Roman" panose="02020603050405020304" pitchFamily="18" charset="0"/>
                <a:cs typeface="Times New Roman" panose="02020603050405020304" pitchFamily="18" charset="0"/>
              </a:rPr>
              <a:t>the process and come up with a different answer, as long as you can justify it in the event of an appeal by the candidate. </a:t>
            </a:r>
            <a:endParaRPr lang="en-US" sz="2800" dirty="0" smtClean="0">
              <a:solidFill>
                <a:schemeClr val="tx1"/>
              </a:solidFill>
              <a:latin typeface="Times New Roman" panose="02020603050405020304" pitchFamily="18" charset="0"/>
              <a:cs typeface="Times New Roman" panose="02020603050405020304" pitchFamily="18" charset="0"/>
            </a:endParaRPr>
          </a:p>
          <a:p>
            <a:pPr algn="just"/>
            <a:r>
              <a:rPr lang="en-US" sz="2800" dirty="0" smtClean="0">
                <a:solidFill>
                  <a:schemeClr val="tx1"/>
                </a:solidFill>
                <a:latin typeface="Times New Roman" panose="02020603050405020304" pitchFamily="18" charset="0"/>
                <a:cs typeface="Times New Roman" panose="02020603050405020304" pitchFamily="18" charset="0"/>
              </a:rPr>
              <a:t>At </a:t>
            </a:r>
            <a:r>
              <a:rPr lang="en-US" sz="2800" dirty="0">
                <a:solidFill>
                  <a:schemeClr val="tx1"/>
                </a:solidFill>
                <a:latin typeface="Times New Roman" panose="02020603050405020304" pitchFamily="18" charset="0"/>
                <a:cs typeface="Times New Roman" panose="02020603050405020304" pitchFamily="18" charset="0"/>
              </a:rPr>
              <a:t>this stage, the role of the independent assessor, if there is one, is to ensure that the process is fair to all candidates.</a:t>
            </a:r>
          </a:p>
          <a:p>
            <a:endParaRPr lang="en-US"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179" y="2487579"/>
            <a:ext cx="7531973" cy="1092747"/>
          </a:xfrm>
        </p:spPr>
        <p:txBody>
          <a:bodyPr/>
          <a:lstStyle/>
          <a:p>
            <a:r>
              <a:rPr lang="en-US" sz="4000" b="1" dirty="0" smtClean="0">
                <a:solidFill>
                  <a:schemeClr val="tx1"/>
                </a:solidFill>
                <a:latin typeface="Times New Roman" panose="02020603050405020304" pitchFamily="18" charset="0"/>
                <a:cs typeface="Times New Roman" panose="02020603050405020304" pitchFamily="18" charset="0"/>
              </a:rPr>
              <a:t>Interview </a:t>
            </a:r>
            <a:r>
              <a:rPr lang="en-US" sz="4000" b="1" dirty="0">
                <a:solidFill>
                  <a:schemeClr val="tx1"/>
                </a:solidFill>
                <a:latin typeface="Times New Roman" panose="02020603050405020304" pitchFamily="18" charset="0"/>
                <a:cs typeface="Times New Roman" panose="02020603050405020304" pitchFamily="18" charset="0"/>
              </a:rPr>
              <a:t>Skills for an Employee</a:t>
            </a:r>
            <a:endParaRPr lang="en-US" dirty="0"/>
          </a:p>
        </p:txBody>
      </p:sp>
    </p:spTree>
    <p:extLst>
      <p:ext uri="{BB962C8B-B14F-4D97-AF65-F5344CB8AC3E}">
        <p14:creationId xmlns:p14="http://schemas.microsoft.com/office/powerpoint/2010/main" val="180090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184"/>
            <a:ext cx="8596668" cy="772732"/>
          </a:xfrm>
        </p:spPr>
        <p:txBody>
          <a:bodyPr/>
          <a:lstStyle/>
          <a:p>
            <a:r>
              <a:rPr lang="en-US" sz="4400" b="1" dirty="0" smtClean="0">
                <a:solidFill>
                  <a:schemeClr val="tx1"/>
                </a:solidFill>
                <a:latin typeface="Times New Roman" panose="02020603050405020304" pitchFamily="18" charset="0"/>
                <a:cs typeface="Times New Roman" panose="02020603050405020304" pitchFamily="18" charset="0"/>
              </a:rPr>
              <a:t>2. Interview Skills for an Employee</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41605" y="965835"/>
            <a:ext cx="11552412" cy="5692775"/>
          </a:xfrm>
        </p:spPr>
        <p:txBody>
          <a:bodyPr/>
          <a:lstStyle/>
          <a:p>
            <a:pPr>
              <a:lnSpc>
                <a:spcPct val="90000"/>
              </a:lnSpc>
            </a:pPr>
            <a:r>
              <a:rPr lang="en-IE" sz="2800" dirty="0">
                <a:solidFill>
                  <a:schemeClr val="tx1"/>
                </a:solidFill>
                <a:latin typeface="Times New Roman" panose="02020603050405020304" pitchFamily="18" charset="0"/>
                <a:cs typeface="Times New Roman" panose="02020603050405020304" pitchFamily="18" charset="0"/>
              </a:rPr>
              <a:t>Interview = A meeting with an objective</a:t>
            </a:r>
          </a:p>
          <a:p>
            <a:pPr marL="0" indent="0">
              <a:lnSpc>
                <a:spcPct val="90000"/>
              </a:lnSpc>
              <a:buNone/>
            </a:pPr>
            <a:endParaRPr lang="en-IE" sz="28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800" dirty="0">
                <a:solidFill>
                  <a:schemeClr val="tx1"/>
                </a:solidFill>
                <a:latin typeface="Times New Roman" panose="02020603050405020304" pitchFamily="18" charset="0"/>
                <a:cs typeface="Times New Roman" panose="02020603050405020304" pitchFamily="18" charset="0"/>
              </a:rPr>
              <a:t>Employer’s objective is to find the best person for the job </a:t>
            </a:r>
          </a:p>
          <a:p>
            <a:pPr lvl="1">
              <a:lnSpc>
                <a:spcPct val="90000"/>
              </a:lnSpc>
            </a:pPr>
            <a:r>
              <a:rPr lang="en-IE" sz="2800" b="1" dirty="0">
                <a:solidFill>
                  <a:schemeClr val="tx1"/>
                </a:solidFill>
                <a:latin typeface="Times New Roman" panose="02020603050405020304" pitchFamily="18" charset="0"/>
                <a:cs typeface="Times New Roman" panose="02020603050405020304" pitchFamily="18" charset="0"/>
              </a:rPr>
              <a:t>Employer</a:t>
            </a:r>
            <a:r>
              <a:rPr lang="en-IE" sz="2800" dirty="0">
                <a:solidFill>
                  <a:schemeClr val="tx1"/>
                </a:solidFill>
                <a:latin typeface="Times New Roman" panose="02020603050405020304" pitchFamily="18" charset="0"/>
                <a:cs typeface="Times New Roman" panose="02020603050405020304" pitchFamily="18" charset="0"/>
              </a:rPr>
              <a:t>: reviews candidate’s experience and abilities</a:t>
            </a: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Can you do the job?  (skills, </a:t>
            </a:r>
            <a:r>
              <a:rPr lang="en-IE" sz="2800" i="1" dirty="0" smtClean="0">
                <a:solidFill>
                  <a:schemeClr val="tx1"/>
                </a:solidFill>
                <a:latin typeface="Times New Roman" panose="02020603050405020304" pitchFamily="18" charset="0"/>
                <a:cs typeface="Times New Roman" panose="02020603050405020304" pitchFamily="18" charset="0"/>
              </a:rPr>
              <a:t>abilities, </a:t>
            </a:r>
            <a:r>
              <a:rPr lang="en-IE" sz="2800" i="1" dirty="0">
                <a:solidFill>
                  <a:schemeClr val="tx1"/>
                </a:solidFill>
                <a:latin typeface="Times New Roman" panose="02020603050405020304" pitchFamily="18" charset="0"/>
                <a:cs typeface="Times New Roman" panose="02020603050405020304" pitchFamily="18" charset="0"/>
              </a:rPr>
              <a:t>qualifications)</a:t>
            </a: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Will you do the job?  (interest, attitude &amp; motivation)</a:t>
            </a: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How will you fit into the organisation? (personality</a:t>
            </a:r>
            <a:r>
              <a:rPr lang="en-IE" sz="2800" i="1" dirty="0" smtClean="0">
                <a:solidFill>
                  <a:schemeClr val="tx1"/>
                </a:solidFill>
                <a:latin typeface="Times New Roman" panose="02020603050405020304" pitchFamily="18" charset="0"/>
                <a:cs typeface="Times New Roman" panose="02020603050405020304" pitchFamily="18" charset="0"/>
              </a:rPr>
              <a:t>)</a:t>
            </a:r>
            <a:endParaRPr lang="en-IE" sz="2800" i="1"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IE" sz="2800" b="1" dirty="0">
                <a:solidFill>
                  <a:schemeClr val="tx1"/>
                </a:solidFill>
                <a:latin typeface="Times New Roman" panose="02020603050405020304" pitchFamily="18" charset="0"/>
                <a:cs typeface="Times New Roman" panose="02020603050405020304" pitchFamily="18" charset="0"/>
              </a:rPr>
              <a:t>You:</a:t>
            </a:r>
            <a:r>
              <a:rPr lang="en-IE" sz="2800" dirty="0">
                <a:solidFill>
                  <a:schemeClr val="tx1"/>
                </a:solidFill>
                <a:latin typeface="Times New Roman" panose="02020603050405020304" pitchFamily="18" charset="0"/>
                <a:cs typeface="Times New Roman" panose="02020603050405020304" pitchFamily="18" charset="0"/>
              </a:rPr>
              <a:t> impress employer and assess position on offer</a:t>
            </a: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What does this position offer me?</a:t>
            </a:r>
          </a:p>
          <a:p>
            <a:pPr lvl="2">
              <a:lnSpc>
                <a:spcPct val="90000"/>
              </a:lnSpc>
            </a:pPr>
            <a:r>
              <a:rPr lang="en-IE" sz="2800" i="1" dirty="0">
                <a:solidFill>
                  <a:schemeClr val="tx1"/>
                </a:solidFill>
                <a:latin typeface="Times New Roman" panose="02020603050405020304" pitchFamily="18" charset="0"/>
                <a:cs typeface="Times New Roman" panose="02020603050405020304" pitchFamily="18" charset="0"/>
              </a:rPr>
              <a:t>How does it fit with my career plans?</a:t>
            </a:r>
          </a:p>
          <a:p>
            <a:endParaRPr lang="en-US" sz="28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3032"/>
            <a:ext cx="8596668" cy="734096"/>
          </a:xfrm>
        </p:spPr>
        <p:txBody>
          <a:bodyPr>
            <a:normAutofit/>
          </a:bodyPr>
          <a:lstStyle/>
          <a:p>
            <a:r>
              <a:rPr lang="en-IE" b="1" dirty="0">
                <a:solidFill>
                  <a:schemeClr val="tx1"/>
                </a:solidFill>
                <a:latin typeface="Times New Roman" panose="02020603050405020304" pitchFamily="18" charset="0"/>
                <a:cs typeface="Times New Roman" panose="02020603050405020304" pitchFamily="18" charset="0"/>
              </a:rPr>
              <a:t>Preparation is the key to success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4546" y="965915"/>
            <a:ext cx="9749308" cy="5892085"/>
          </a:xfrm>
        </p:spPr>
        <p:txBody>
          <a:bodyPr>
            <a:noAutofit/>
          </a:bodyPr>
          <a:lstStyle/>
          <a:p>
            <a:pPr lvl="1">
              <a:lnSpc>
                <a:spcPct val="90000"/>
              </a:lnSpc>
            </a:pPr>
            <a:r>
              <a:rPr lang="en-IE" sz="2200" b="1" dirty="0">
                <a:solidFill>
                  <a:schemeClr val="tx1"/>
                </a:solidFill>
                <a:latin typeface="Times New Roman" panose="02020603050405020304" pitchFamily="18" charset="0"/>
                <a:cs typeface="Times New Roman" panose="02020603050405020304" pitchFamily="18" charset="0"/>
              </a:rPr>
              <a:t>Review own skills, experiences and qualities</a:t>
            </a: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Check CV</a:t>
            </a: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Anticipate questions and identify relevant examples </a:t>
            </a: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Prepare key selling points</a:t>
            </a:r>
          </a:p>
          <a:p>
            <a:pPr lvl="1">
              <a:lnSpc>
                <a:spcPct val="90000"/>
              </a:lnSpc>
            </a:pPr>
            <a:r>
              <a:rPr lang="en-IE" sz="2200" b="1" dirty="0">
                <a:solidFill>
                  <a:schemeClr val="tx1"/>
                </a:solidFill>
                <a:latin typeface="Times New Roman" panose="02020603050405020304" pitchFamily="18" charset="0"/>
                <a:cs typeface="Times New Roman" panose="02020603050405020304" pitchFamily="18" charset="0"/>
              </a:rPr>
              <a:t>Research organisation</a:t>
            </a: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Websites, reports, articles, company literature, </a:t>
            </a:r>
            <a:r>
              <a:rPr lang="en-IE" sz="2200" dirty="0" err="1">
                <a:solidFill>
                  <a:schemeClr val="tx1"/>
                </a:solidFill>
                <a:latin typeface="Times New Roman" panose="02020603050405020304" pitchFamily="18" charset="0"/>
                <a:cs typeface="Times New Roman" panose="02020603050405020304" pitchFamily="18" charset="0"/>
              </a:rPr>
              <a:t>etc</a:t>
            </a:r>
            <a:endParaRPr lang="en-IE" sz="2200" dirty="0">
              <a:solidFill>
                <a:schemeClr val="tx1"/>
              </a:solidFill>
              <a:latin typeface="Times New Roman" panose="02020603050405020304" pitchFamily="18" charset="0"/>
              <a:cs typeface="Times New Roman" panose="02020603050405020304" pitchFamily="18" charset="0"/>
            </a:endParaRP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Contacts with knowledge of organisation or sector</a:t>
            </a: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Relevant articles in the press</a:t>
            </a: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Personal visit or telephone call</a:t>
            </a:r>
          </a:p>
          <a:p>
            <a:pPr lvl="1">
              <a:lnSpc>
                <a:spcPct val="90000"/>
              </a:lnSpc>
            </a:pPr>
            <a:r>
              <a:rPr lang="en-IE" sz="2200" b="1" dirty="0">
                <a:solidFill>
                  <a:schemeClr val="tx1"/>
                </a:solidFill>
                <a:latin typeface="Times New Roman" panose="02020603050405020304" pitchFamily="18" charset="0"/>
                <a:cs typeface="Times New Roman" panose="02020603050405020304" pitchFamily="18" charset="0"/>
              </a:rPr>
              <a:t>Research job and occupational area</a:t>
            </a: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Job description – or similar</a:t>
            </a:r>
          </a:p>
          <a:p>
            <a:pPr lvl="2">
              <a:lnSpc>
                <a:spcPct val="90000"/>
              </a:lnSpc>
            </a:pPr>
            <a:r>
              <a:rPr lang="en-IE" sz="2200" dirty="0">
                <a:solidFill>
                  <a:schemeClr val="tx1"/>
                </a:solidFill>
                <a:latin typeface="Times New Roman" panose="02020603050405020304" pitchFamily="18" charset="0"/>
                <a:cs typeface="Times New Roman" panose="02020603050405020304" pitchFamily="18" charset="0"/>
              </a:rPr>
              <a:t>Current issues</a:t>
            </a:r>
          </a:p>
          <a:p>
            <a:pPr lvl="1">
              <a:lnSpc>
                <a:spcPct val="90000"/>
              </a:lnSpc>
            </a:pPr>
            <a:r>
              <a:rPr lang="en-IE" sz="2200" b="1" dirty="0">
                <a:solidFill>
                  <a:schemeClr val="tx1"/>
                </a:solidFill>
                <a:latin typeface="Times New Roman" panose="02020603050405020304" pitchFamily="18" charset="0"/>
                <a:cs typeface="Times New Roman" panose="02020603050405020304" pitchFamily="18" charset="0"/>
              </a:rPr>
              <a:t>Prepare your questions</a:t>
            </a:r>
          </a:p>
          <a:p>
            <a:pPr lvl="1">
              <a:lnSpc>
                <a:spcPct val="90000"/>
              </a:lnSpc>
            </a:pPr>
            <a:r>
              <a:rPr lang="en-IE" sz="2200" dirty="0">
                <a:solidFill>
                  <a:schemeClr val="tx1"/>
                </a:solidFill>
                <a:latin typeface="Times New Roman" panose="02020603050405020304" pitchFamily="18" charset="0"/>
                <a:cs typeface="Times New Roman" panose="02020603050405020304" pitchFamily="18" charset="0"/>
              </a:rPr>
              <a:t>Practice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Stages of an Interview</a:t>
            </a:r>
            <a: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There are three stages:</a:t>
            </a:r>
            <a:endPar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Before the interview</a:t>
            </a:r>
            <a:endPar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During the interview</a:t>
            </a:r>
            <a:endPar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36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After the interview</a:t>
            </a:r>
            <a:endParaRPr lang="en-US" sz="36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36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latin typeface="Times New Roman" panose="02020603050405020304" pitchFamily="18" charset="0"/>
                <a:cs typeface="Times New Roman" panose="02020603050405020304" pitchFamily="18" charset="0"/>
              </a:rPr>
              <a:t>Interviews Skills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800" dirty="0" smtClean="0">
                <a:solidFill>
                  <a:schemeClr val="tx1"/>
                </a:solidFill>
                <a:latin typeface="Times New Roman" panose="02020603050405020304" pitchFamily="18" charset="0"/>
                <a:cs typeface="Times New Roman" panose="02020603050405020304" pitchFamily="18" charset="0"/>
              </a:rPr>
              <a:t>1. Interviewing skills for Managers</a:t>
            </a:r>
          </a:p>
          <a:p>
            <a:pPr marL="0" indent="0">
              <a:buNone/>
            </a:pPr>
            <a:r>
              <a:rPr lang="en-US" sz="2800" dirty="0" smtClean="0">
                <a:solidFill>
                  <a:schemeClr val="tx1"/>
                </a:solidFill>
                <a:latin typeface="Times New Roman" panose="02020603050405020304" pitchFamily="18" charset="0"/>
                <a:cs typeface="Times New Roman" panose="02020603050405020304" pitchFamily="18" charset="0"/>
              </a:rPr>
              <a:t>2. Interview skills for an employee</a:t>
            </a: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81305"/>
            <a:ext cx="8880475" cy="887095"/>
          </a:xfrm>
        </p:spPr>
        <p:txBody>
          <a:bodyPr>
            <a:normAutofit fontScale="90000"/>
          </a:bodyPr>
          <a:lstStyle/>
          <a:p>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Before the Interview</a:t>
            </a:r>
            <a: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9870" y="1168400"/>
            <a:ext cx="10076180" cy="5426710"/>
          </a:xfrm>
        </p:spPr>
        <p:txBody>
          <a:bodyPr/>
          <a:lstStyle/>
          <a:p>
            <a:pPr marL="457200" indent="-457200">
              <a:buFont typeface="+mj-lt"/>
              <a:buAutoNum type="arabicPeriod"/>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Read about the job/occupation.</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people in the department</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Build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your network</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Practice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interviewing</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Dress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for success</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Visit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organization</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Have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 agenda, know what you want the interviewer to learn about you</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Anticipate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what questions will be asked</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Know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your Knowledge, Skills, Abilities and Accomplishments</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Relate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your KSAs to the position for which you are </a:t>
            </a: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applying</a:t>
            </a:r>
            <a:endPar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Know who is interviewing you</a:t>
            </a:r>
            <a:endPar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Prepare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and practice answers to typical </a:t>
            </a:r>
            <a:r>
              <a:rPr lang="en-US" sz="20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questions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545" y="325755"/>
            <a:ext cx="8850630" cy="977265"/>
          </a:xfrm>
        </p:spPr>
        <p:txBody>
          <a:bodyPr>
            <a:normAutofit fontScale="90000"/>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During the Interview</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9235" y="1303655"/>
            <a:ext cx="10061575" cy="5410835"/>
          </a:xfrm>
        </p:spPr>
        <p:txBody>
          <a:bodyPr>
            <a:noAutofit/>
          </a:bodyPr>
          <a:lstStyle/>
          <a:p>
            <a:pPr marL="457200" indent="-457200">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RELAX!</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Answer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questions using the “PROVE IT” Method</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Ask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intelligent questions about the organization</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Don’t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volunteer negative information about yourself</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honest</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Have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eye contact with the interviewer</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believable, be yourself</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Say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positive things about your former supervisors and working conditions</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Find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ways to let the interviewer know you are a team player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8338" y="658230"/>
            <a:ext cx="9852338" cy="5016758"/>
          </a:xfrm>
          <a:prstGeom prst="rect">
            <a:avLst/>
          </a:prstGeom>
        </p:spPr>
        <p:txBody>
          <a:bodyPr wrap="square">
            <a:spAutoFit/>
          </a:bodyPr>
          <a:lstStyle/>
          <a:p>
            <a:r>
              <a:rPr lang="en-US" sz="3200" dirty="0">
                <a:latin typeface="Open Sans"/>
              </a:rPr>
              <a:t>The PROVE IT method:</a:t>
            </a:r>
            <a:r>
              <a:rPr lang="en-US" sz="3200" dirty="0"/>
              <a:t/>
            </a:r>
            <a:br>
              <a:rPr lang="en-US" sz="3200" dirty="0"/>
            </a:br>
            <a:r>
              <a:rPr lang="en-US" sz="3200" dirty="0"/>
              <a:t/>
            </a:r>
            <a:br>
              <a:rPr lang="en-US" sz="3200" dirty="0"/>
            </a:br>
            <a:r>
              <a:rPr lang="en-US" sz="3200" dirty="0" smtClean="0"/>
              <a:t>P-</a:t>
            </a:r>
            <a:r>
              <a:rPr lang="en-US" sz="3200" dirty="0" smtClean="0">
                <a:latin typeface="Open Sans"/>
              </a:rPr>
              <a:t>Preview </a:t>
            </a:r>
            <a:r>
              <a:rPr lang="en-US" sz="3200" dirty="0">
                <a:latin typeface="Open Sans"/>
              </a:rPr>
              <a:t>the questions.</a:t>
            </a:r>
            <a:r>
              <a:rPr lang="en-US" sz="3200" dirty="0"/>
              <a:t/>
            </a:r>
            <a:br>
              <a:rPr lang="en-US" sz="3200" dirty="0"/>
            </a:br>
            <a:r>
              <a:rPr lang="en-US" sz="3200" dirty="0" smtClean="0"/>
              <a:t>R-</a:t>
            </a:r>
            <a:r>
              <a:rPr lang="en-US" sz="3200" dirty="0" smtClean="0">
                <a:latin typeface="Open Sans"/>
              </a:rPr>
              <a:t>Read </a:t>
            </a:r>
            <a:r>
              <a:rPr lang="en-US" sz="3200" dirty="0">
                <a:latin typeface="Open Sans"/>
              </a:rPr>
              <a:t>the </a:t>
            </a:r>
            <a:r>
              <a:rPr lang="en-US" sz="3200" dirty="0" smtClean="0">
                <a:latin typeface="Open Sans"/>
              </a:rPr>
              <a:t>question/passage carefully.</a:t>
            </a:r>
            <a:r>
              <a:rPr lang="en-US" sz="3200" dirty="0"/>
              <a:t/>
            </a:r>
            <a:br>
              <a:rPr lang="en-US" sz="3200" dirty="0"/>
            </a:br>
            <a:r>
              <a:rPr lang="en-US" sz="3200" dirty="0" smtClean="0"/>
              <a:t>O-</a:t>
            </a:r>
            <a:r>
              <a:rPr lang="en-US" sz="3200" dirty="0" smtClean="0">
                <a:latin typeface="Open Sans"/>
              </a:rPr>
              <a:t>Omit </a:t>
            </a:r>
            <a:r>
              <a:rPr lang="en-US" sz="3200" dirty="0">
                <a:latin typeface="Open Sans"/>
              </a:rPr>
              <a:t>wrong and impossible answers.</a:t>
            </a:r>
            <a:r>
              <a:rPr lang="en-US" sz="3200" dirty="0"/>
              <a:t/>
            </a:r>
            <a:br>
              <a:rPr lang="en-US" sz="3200" dirty="0"/>
            </a:br>
            <a:r>
              <a:rPr lang="en-US" sz="3200" dirty="0" smtClean="0"/>
              <a:t>V-</a:t>
            </a:r>
            <a:r>
              <a:rPr lang="en-US" sz="3200" dirty="0" smtClean="0">
                <a:latin typeface="Open Sans"/>
              </a:rPr>
              <a:t>Verify </a:t>
            </a:r>
            <a:r>
              <a:rPr lang="en-US" sz="3200" dirty="0">
                <a:latin typeface="Open Sans"/>
              </a:rPr>
              <a:t>facts or </a:t>
            </a:r>
            <a:r>
              <a:rPr lang="en-US" sz="3200" dirty="0" smtClean="0">
                <a:latin typeface="Open Sans"/>
              </a:rPr>
              <a:t>clues</a:t>
            </a:r>
            <a:r>
              <a:rPr lang="en-US" sz="3200" dirty="0"/>
              <a:t/>
            </a:r>
            <a:br>
              <a:rPr lang="en-US" sz="3200" dirty="0"/>
            </a:br>
            <a:r>
              <a:rPr lang="en-US" sz="3200" dirty="0" smtClean="0"/>
              <a:t>E-</a:t>
            </a:r>
            <a:r>
              <a:rPr lang="en-US" sz="3200" dirty="0" smtClean="0">
                <a:latin typeface="Open Sans"/>
              </a:rPr>
              <a:t>Explain</a:t>
            </a:r>
            <a:r>
              <a:rPr lang="en-US" sz="3200" dirty="0"/>
              <a:t/>
            </a:r>
            <a:br>
              <a:rPr lang="en-US" sz="3200" dirty="0"/>
            </a:br>
            <a:r>
              <a:rPr lang="en-US" sz="3200" dirty="0" smtClean="0"/>
              <a:t>I-</a:t>
            </a:r>
            <a:r>
              <a:rPr lang="en-US" sz="3200" dirty="0" smtClean="0">
                <a:latin typeface="Open Sans"/>
              </a:rPr>
              <a:t>Infer </a:t>
            </a:r>
            <a:r>
              <a:rPr lang="en-US" sz="3200" dirty="0">
                <a:latin typeface="Open Sans"/>
              </a:rPr>
              <a:t>answers that are not directly given. (Use the </a:t>
            </a:r>
            <a:r>
              <a:rPr lang="en-US" sz="3200" dirty="0" smtClean="0">
                <a:latin typeface="Open Sans"/>
              </a:rPr>
              <a:t>clues)</a:t>
            </a:r>
            <a:r>
              <a:rPr lang="en-US" sz="3200" dirty="0"/>
              <a:t/>
            </a:r>
            <a:br>
              <a:rPr lang="en-US" sz="3200" dirty="0"/>
            </a:br>
            <a:r>
              <a:rPr lang="en-US" sz="3200" dirty="0" smtClean="0"/>
              <a:t>T-</a:t>
            </a:r>
            <a:r>
              <a:rPr lang="en-US" sz="3200" dirty="0" smtClean="0">
                <a:latin typeface="Open Sans"/>
              </a:rPr>
              <a:t>Test </a:t>
            </a:r>
            <a:r>
              <a:rPr lang="en-US" sz="3200" dirty="0">
                <a:latin typeface="Open Sans"/>
              </a:rPr>
              <a:t>your answer. Does it make sense?</a:t>
            </a:r>
            <a:endParaRPr lang="en-US" sz="3200" dirty="0"/>
          </a:p>
        </p:txBody>
      </p:sp>
    </p:spTree>
    <p:extLst>
      <p:ext uri="{BB962C8B-B14F-4D97-AF65-F5344CB8AC3E}">
        <p14:creationId xmlns:p14="http://schemas.microsoft.com/office/powerpoint/2010/main" val="370764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After the Interview</a:t>
            </a:r>
            <a: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8925" y="2160905"/>
            <a:ext cx="10585450" cy="3880485"/>
          </a:xfrm>
        </p:spPr>
        <p:txBody>
          <a:bodyPr/>
          <a:lstStyle/>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Evaluate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interview</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Write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thank you note to the interviewer</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Follow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up</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Contact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interviewer for feedback</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Express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your interest in the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position even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after the position is filled</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1820"/>
            <a:ext cx="8596668" cy="914400"/>
          </a:xfrm>
        </p:spPr>
        <p:txBody>
          <a:bodyPr/>
          <a:lstStyle/>
          <a:p>
            <a:r>
              <a:rPr lang="en-IE" b="1" dirty="0">
                <a:solidFill>
                  <a:schemeClr val="tx1"/>
                </a:solidFill>
                <a:latin typeface="Times New Roman" panose="02020603050405020304" pitchFamily="18" charset="0"/>
                <a:cs typeface="Times New Roman" panose="02020603050405020304" pitchFamily="18" charset="0"/>
              </a:rPr>
              <a:t>Watch the Body Language</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160589"/>
            <a:ext cx="8596668" cy="4420515"/>
          </a:xfrm>
        </p:spPr>
        <p:txBody>
          <a:bodyPr>
            <a:normAutofit/>
          </a:bodyPr>
          <a:lstStyle/>
          <a:p>
            <a:r>
              <a:rPr lang="en-IE" sz="2800" dirty="0">
                <a:solidFill>
                  <a:schemeClr val="tx1"/>
                </a:solidFill>
                <a:latin typeface="Times New Roman" panose="02020603050405020304" pitchFamily="18" charset="0"/>
                <a:cs typeface="Times New Roman" panose="02020603050405020304" pitchFamily="18" charset="0"/>
              </a:rPr>
              <a:t>First impressions very </a:t>
            </a:r>
            <a:r>
              <a:rPr lang="en-IE" sz="2800" dirty="0" smtClean="0">
                <a:solidFill>
                  <a:schemeClr val="tx1"/>
                </a:solidFill>
                <a:latin typeface="Times New Roman" panose="02020603050405020304" pitchFamily="18" charset="0"/>
                <a:cs typeface="Times New Roman" panose="02020603050405020304" pitchFamily="18" charset="0"/>
              </a:rPr>
              <a:t>powerful</a:t>
            </a:r>
            <a:endParaRPr lang="en-IE" sz="2400" i="1" dirty="0">
              <a:solidFill>
                <a:schemeClr val="tx1"/>
              </a:solidFill>
              <a:latin typeface="Times New Roman" panose="02020603050405020304" pitchFamily="18" charset="0"/>
              <a:cs typeface="Times New Roman" panose="02020603050405020304" pitchFamily="18" charset="0"/>
            </a:endParaRPr>
          </a:p>
          <a:p>
            <a:r>
              <a:rPr lang="en-IE" sz="2800" dirty="0">
                <a:solidFill>
                  <a:schemeClr val="tx1"/>
                </a:solidFill>
                <a:latin typeface="Times New Roman" panose="02020603050405020304" pitchFamily="18" charset="0"/>
                <a:cs typeface="Times New Roman" panose="02020603050405020304" pitchFamily="18" charset="0"/>
              </a:rPr>
              <a:t>Allow time to relax</a:t>
            </a:r>
          </a:p>
          <a:p>
            <a:r>
              <a:rPr lang="en-IE" sz="2800" dirty="0">
                <a:solidFill>
                  <a:schemeClr val="tx1"/>
                </a:solidFill>
                <a:latin typeface="Times New Roman" panose="02020603050405020304" pitchFamily="18" charset="0"/>
                <a:cs typeface="Times New Roman" panose="02020603050405020304" pitchFamily="18" charset="0"/>
              </a:rPr>
              <a:t>Dress appropriately </a:t>
            </a:r>
          </a:p>
          <a:p>
            <a:r>
              <a:rPr lang="en-IE" sz="2800" dirty="0">
                <a:solidFill>
                  <a:schemeClr val="tx1"/>
                </a:solidFill>
                <a:latin typeface="Times New Roman" panose="02020603050405020304" pitchFamily="18" charset="0"/>
                <a:cs typeface="Times New Roman" panose="02020603050405020304" pitchFamily="18" charset="0"/>
              </a:rPr>
              <a:t>Entrance, introductions &amp; handshake</a:t>
            </a:r>
          </a:p>
          <a:p>
            <a:r>
              <a:rPr lang="en-IE" sz="2800" dirty="0">
                <a:solidFill>
                  <a:schemeClr val="tx1"/>
                </a:solidFill>
                <a:latin typeface="Times New Roman" panose="02020603050405020304" pitchFamily="18" charset="0"/>
                <a:cs typeface="Times New Roman" panose="02020603050405020304" pitchFamily="18" charset="0"/>
              </a:rPr>
              <a:t>Smile and make eye contact</a:t>
            </a:r>
          </a:p>
          <a:p>
            <a:r>
              <a:rPr lang="en-IE" sz="2800" dirty="0">
                <a:solidFill>
                  <a:schemeClr val="tx1"/>
                </a:solidFill>
                <a:latin typeface="Times New Roman" panose="02020603050405020304" pitchFamily="18" charset="0"/>
                <a:cs typeface="Times New Roman" panose="02020603050405020304" pitchFamily="18" charset="0"/>
              </a:rPr>
              <a:t>Be aware of own movements</a:t>
            </a:r>
          </a:p>
          <a:p>
            <a:r>
              <a:rPr lang="en-IE" sz="2800" dirty="0">
                <a:solidFill>
                  <a:schemeClr val="tx1"/>
                </a:solidFill>
                <a:latin typeface="Times New Roman" panose="02020603050405020304" pitchFamily="18" charset="0"/>
                <a:cs typeface="Times New Roman" panose="02020603050405020304" pitchFamily="18" charset="0"/>
              </a:rPr>
              <a:t>Watch body language of interviewer</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7425"/>
            <a:ext cx="8596668" cy="721217"/>
          </a:xfrm>
        </p:spPr>
        <p:txBody>
          <a:bodyPr/>
          <a:lstStyle/>
          <a:p>
            <a:r>
              <a:rPr lang="en-IE" b="1" dirty="0">
                <a:solidFill>
                  <a:schemeClr val="tx1"/>
                </a:solidFill>
                <a:latin typeface="Times New Roman" panose="02020603050405020304" pitchFamily="18" charset="0"/>
                <a:cs typeface="Times New Roman" panose="02020603050405020304" pitchFamily="18" charset="0"/>
              </a:rPr>
              <a:t>Typical Questions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030310"/>
            <a:ext cx="8596668" cy="5666703"/>
          </a:xfrm>
        </p:spPr>
        <p:txBody>
          <a:bodyPr>
            <a:normAutofit/>
          </a:bodyPr>
          <a:lstStyle/>
          <a:p>
            <a:pPr>
              <a:lnSpc>
                <a:spcPct val="90000"/>
              </a:lnSpc>
            </a:pPr>
            <a:r>
              <a:rPr lang="en-IE" sz="2000" b="1" dirty="0">
                <a:solidFill>
                  <a:schemeClr val="tx1"/>
                </a:solidFill>
                <a:latin typeface="Times New Roman" panose="02020603050405020304" pitchFamily="18" charset="0"/>
                <a:cs typeface="Times New Roman" panose="02020603050405020304" pitchFamily="18" charset="0"/>
              </a:rPr>
              <a:t>About you</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Tell me about yourself  -  Bring me up to date with your CV?</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Why did you choose that particular degree programme?</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experience have you had that is relevant to this post?</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would you consider your major achievements to date?</a:t>
            </a:r>
          </a:p>
          <a:p>
            <a:pPr>
              <a:lnSpc>
                <a:spcPct val="90000"/>
              </a:lnSpc>
            </a:pPr>
            <a:r>
              <a:rPr lang="en-IE" sz="2000" b="1" dirty="0">
                <a:solidFill>
                  <a:schemeClr val="tx1"/>
                </a:solidFill>
                <a:latin typeface="Times New Roman" panose="02020603050405020304" pitchFamily="18" charset="0"/>
                <a:cs typeface="Times New Roman" panose="02020603050405020304" pitchFamily="18" charset="0"/>
              </a:rPr>
              <a:t>About the job</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interests you about this job?</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do you know about this organisation?</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other options are you considering?</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How do you see your career developing – 5 years?</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If you were Head of Department, what would be your priorities?</a:t>
            </a:r>
          </a:p>
          <a:p>
            <a:pPr>
              <a:lnSpc>
                <a:spcPct val="90000"/>
              </a:lnSpc>
            </a:pPr>
            <a:r>
              <a:rPr lang="en-IE" sz="2000" b="1" dirty="0">
                <a:solidFill>
                  <a:schemeClr val="tx1"/>
                </a:solidFill>
                <a:latin typeface="Times New Roman" panose="02020603050405020304" pitchFamily="18" charset="0"/>
                <a:cs typeface="Times New Roman" panose="02020603050405020304" pitchFamily="18" charset="0"/>
              </a:rPr>
              <a:t>General knowledge</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 do you think of the Government’s policy on college fees?</a:t>
            </a:r>
          </a:p>
          <a:p>
            <a:pPr lvl="1">
              <a:lnSpc>
                <a:spcPct val="90000"/>
              </a:lnSpc>
            </a:pPr>
            <a:r>
              <a:rPr lang="en-IE" sz="2000" i="1" dirty="0">
                <a:solidFill>
                  <a:schemeClr val="tx1"/>
                </a:solidFill>
                <a:latin typeface="Times New Roman" panose="02020603050405020304" pitchFamily="18" charset="0"/>
                <a:cs typeface="Times New Roman" panose="02020603050405020304" pitchFamily="18" charset="0"/>
              </a:rPr>
              <a:t>What’s your opinion of the Ryanair bid for </a:t>
            </a:r>
            <a:r>
              <a:rPr lang="en-IE" sz="2000" i="1" dirty="0" err="1">
                <a:solidFill>
                  <a:schemeClr val="tx1"/>
                </a:solidFill>
                <a:latin typeface="Times New Roman" panose="02020603050405020304" pitchFamily="18" charset="0"/>
                <a:cs typeface="Times New Roman" panose="02020603050405020304" pitchFamily="18" charset="0"/>
              </a:rPr>
              <a:t>Aer</a:t>
            </a:r>
            <a:r>
              <a:rPr lang="en-IE" sz="2000" i="1" dirty="0">
                <a:solidFill>
                  <a:schemeClr val="tx1"/>
                </a:solidFill>
                <a:latin typeface="Times New Roman" panose="02020603050405020304" pitchFamily="18" charset="0"/>
                <a:cs typeface="Times New Roman" panose="02020603050405020304" pitchFamily="18" charset="0"/>
              </a:rPr>
              <a:t> Lingus?</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7425"/>
            <a:ext cx="8596668" cy="978795"/>
          </a:xfrm>
        </p:spPr>
        <p:txBody>
          <a:bodyPr/>
          <a:lstStyle/>
          <a:p>
            <a:r>
              <a:rPr lang="en-GB" b="1" dirty="0">
                <a:solidFill>
                  <a:schemeClr val="tx1"/>
                </a:solidFill>
                <a:latin typeface="Times New Roman" panose="02020603050405020304" pitchFamily="18" charset="0"/>
                <a:cs typeface="Times New Roman" panose="02020603050405020304" pitchFamily="18" charset="0"/>
              </a:rPr>
              <a:t>Other Type of Questions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7577" y="1146220"/>
            <a:ext cx="9016425" cy="5460641"/>
          </a:xfrm>
        </p:spPr>
        <p:txBody>
          <a:bodyPr>
            <a:normAutofit/>
          </a:bodyPr>
          <a:lstStyle/>
          <a:p>
            <a:pPr algn="just"/>
            <a:r>
              <a:rPr lang="en-GB" sz="2200" b="1" dirty="0"/>
              <a:t>“</a:t>
            </a:r>
            <a:r>
              <a:rPr lang="en-GB" sz="2200" b="1" dirty="0">
                <a:solidFill>
                  <a:schemeClr val="tx1"/>
                </a:solidFill>
                <a:latin typeface="Times New Roman" panose="02020603050405020304" pitchFamily="18" charset="0"/>
                <a:cs typeface="Times New Roman" panose="02020603050405020304" pitchFamily="18" charset="0"/>
              </a:rPr>
              <a:t>What if” Questions</a:t>
            </a:r>
          </a:p>
          <a:p>
            <a:pPr lvl="1" algn="just"/>
            <a:r>
              <a:rPr lang="en-GB" sz="2200" dirty="0">
                <a:solidFill>
                  <a:schemeClr val="tx1"/>
                </a:solidFill>
                <a:latin typeface="Times New Roman" panose="02020603050405020304" pitchFamily="18" charset="0"/>
                <a:cs typeface="Times New Roman" panose="02020603050405020304" pitchFamily="18" charset="0"/>
              </a:rPr>
              <a:t>No experience - how are you likely </a:t>
            </a:r>
            <a:r>
              <a:rPr lang="en-GB" sz="2200" dirty="0" smtClean="0">
                <a:solidFill>
                  <a:schemeClr val="tx1"/>
                </a:solidFill>
                <a:latin typeface="Times New Roman" panose="02020603050405020304" pitchFamily="18" charset="0"/>
                <a:cs typeface="Times New Roman" panose="02020603050405020304" pitchFamily="18" charset="0"/>
              </a:rPr>
              <a:t>to respond to a </a:t>
            </a:r>
            <a:r>
              <a:rPr lang="en-GB" sz="2200" dirty="0">
                <a:solidFill>
                  <a:schemeClr val="tx1"/>
                </a:solidFill>
                <a:latin typeface="Times New Roman" panose="02020603050405020304" pitchFamily="18" charset="0"/>
                <a:cs typeface="Times New Roman" panose="02020603050405020304" pitchFamily="18" charset="0"/>
              </a:rPr>
              <a:t>situation</a:t>
            </a:r>
          </a:p>
          <a:p>
            <a:pPr algn="just"/>
            <a:r>
              <a:rPr lang="en-GB" sz="2200" b="1" dirty="0">
                <a:solidFill>
                  <a:schemeClr val="tx1"/>
                </a:solidFill>
                <a:latin typeface="Times New Roman" panose="02020603050405020304" pitchFamily="18" charset="0"/>
                <a:cs typeface="Times New Roman" panose="02020603050405020304" pitchFamily="18" charset="0"/>
              </a:rPr>
              <a:t>Probing Questions</a:t>
            </a:r>
          </a:p>
          <a:p>
            <a:pPr lvl="1" algn="just"/>
            <a:r>
              <a:rPr lang="en-GB" sz="2200" dirty="0">
                <a:solidFill>
                  <a:schemeClr val="tx1"/>
                </a:solidFill>
                <a:latin typeface="Times New Roman" panose="02020603050405020304" pitchFamily="18" charset="0"/>
                <a:cs typeface="Times New Roman" panose="02020603050405020304" pitchFamily="18" charset="0"/>
              </a:rPr>
              <a:t>How exactly did you deal with the situation?</a:t>
            </a:r>
          </a:p>
          <a:p>
            <a:pPr lvl="1" algn="just"/>
            <a:r>
              <a:rPr lang="en-GB" sz="2200" dirty="0">
                <a:solidFill>
                  <a:schemeClr val="tx1"/>
                </a:solidFill>
                <a:latin typeface="Times New Roman" panose="02020603050405020304" pitchFamily="18" charset="0"/>
                <a:cs typeface="Times New Roman" panose="02020603050405020304" pitchFamily="18" charset="0"/>
              </a:rPr>
              <a:t>How did you know it worked?</a:t>
            </a:r>
          </a:p>
          <a:p>
            <a:pPr lvl="1" algn="just"/>
            <a:r>
              <a:rPr lang="en-GB" sz="2200" dirty="0">
                <a:solidFill>
                  <a:schemeClr val="tx1"/>
                </a:solidFill>
                <a:latin typeface="Times New Roman" panose="02020603050405020304" pitchFamily="18" charset="0"/>
                <a:cs typeface="Times New Roman" panose="02020603050405020304" pitchFamily="18" charset="0"/>
              </a:rPr>
              <a:t>How did you feel about the outcome?</a:t>
            </a:r>
          </a:p>
          <a:p>
            <a:pPr lvl="1" algn="just"/>
            <a:r>
              <a:rPr lang="en-GB" sz="2200" dirty="0">
                <a:solidFill>
                  <a:schemeClr val="tx1"/>
                </a:solidFill>
                <a:latin typeface="Times New Roman" panose="02020603050405020304" pitchFamily="18" charset="0"/>
                <a:cs typeface="Times New Roman" panose="02020603050405020304" pitchFamily="18" charset="0"/>
              </a:rPr>
              <a:t>Could you have handled it differently?</a:t>
            </a:r>
          </a:p>
          <a:p>
            <a:endParaRPr lang="en-US" sz="22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Types of Interviews</a:t>
            </a:r>
          </a:p>
        </p:txBody>
      </p:sp>
      <p:sp>
        <p:nvSpPr>
          <p:cNvPr id="3" name="Content Placeholder 2"/>
          <p:cNvSpPr>
            <a:spLocks noGrp="1"/>
          </p:cNvSpPr>
          <p:nvPr>
            <p:ph idx="1"/>
          </p:nvPr>
        </p:nvSpPr>
        <p:spPr/>
        <p:txBody>
          <a:bodyPr/>
          <a:lstStyle/>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Remote interviews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In-person interviews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Team interviews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Stress interviews</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Case interviews</a:t>
            </a:r>
          </a:p>
          <a:p>
            <a:pPr marL="457200" indent="-457200">
              <a:buFont typeface="+mj-lt"/>
              <a:buAutoNum type="arabi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Competency Based interviews</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195580"/>
            <a:ext cx="6532245" cy="1076960"/>
          </a:xfrm>
        </p:spPr>
        <p:txBody>
          <a:bodyPr/>
          <a:lstStyle/>
          <a:p>
            <a:r>
              <a:rPr lang="en-US" sz="4400" b="1">
                <a:solidFill>
                  <a:schemeClr val="tx1">
                    <a:lumMod val="95000"/>
                    <a:lumOff val="5000"/>
                  </a:schemeClr>
                </a:solidFill>
                <a:latin typeface="Times New Roman" panose="02020603050405020304" pitchFamily="18" charset="0"/>
                <a:cs typeface="Times New Roman" panose="02020603050405020304" pitchFamily="18" charset="0"/>
              </a:rPr>
              <a:t>1. Remote Interviews</a:t>
            </a:r>
          </a:p>
        </p:txBody>
      </p:sp>
      <p:sp>
        <p:nvSpPr>
          <p:cNvPr id="5" name="Content Placeholder 4"/>
          <p:cNvSpPr>
            <a:spLocks noGrp="1"/>
          </p:cNvSpPr>
          <p:nvPr>
            <p:ph sz="half" idx="1"/>
          </p:nvPr>
        </p:nvSpPr>
        <p:spPr>
          <a:xfrm>
            <a:off x="125095" y="1398905"/>
            <a:ext cx="10587990" cy="5196205"/>
          </a:xfrm>
        </p:spPr>
        <p:txBody>
          <a:bodyPr>
            <a:noAutofit/>
          </a:bodyPr>
          <a:lstStyle/>
          <a:p>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remote interview is typically done early in the interviewing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process and it is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typically a screening interview</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might be over the phone,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Skype, or video conference.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primary objective of the screening interview is to remove you from active consideration before scheduling an in-person interview.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Common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reasons for being weeded out at this stage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include:</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971550" lvl="1" indent="-514350">
              <a:buFont typeface="+mj-lt"/>
              <a:buAutoNum type="romanL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discrepancies between your resume and actual experience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971550" lvl="1" indent="-514350">
              <a:buFont typeface="+mj-lt"/>
              <a:buAutoNum type="romanL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poor verbal communication skills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971550" lvl="1" indent="-514350">
              <a:buFont typeface="+mj-lt"/>
              <a:buAutoNum type="romanLcPeriod"/>
            </a:pP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or lack of the qualifications outlined in the organization's job description.</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90560" y="195580"/>
            <a:ext cx="3691255" cy="13468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2. In-person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interviews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677545" y="2160905"/>
            <a:ext cx="11016472" cy="3880485"/>
          </a:xfrm>
        </p:spPr>
        <p:txBody>
          <a:bodyPr/>
          <a:lstStyle/>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in-person interview is on-site at the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company's location</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Panel</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Team of people</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Hiring Manager</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457200" lvl="1" indent="0">
              <a:buNone/>
            </a:pP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0293985" y="225425"/>
            <a:ext cx="1675130" cy="1196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45" y="0"/>
            <a:ext cx="9015730" cy="930910"/>
          </a:xfrm>
        </p:spPr>
        <p:txBody>
          <a:bodyPr>
            <a:normAutofit fontScale="90000"/>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Purpose of an Interview</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8445" y="755543"/>
            <a:ext cx="11692890" cy="5689600"/>
          </a:xfrm>
        </p:spPr>
        <p:txBody>
          <a:bodyPr>
            <a:noAutofit/>
          </a:bodyPr>
          <a:lstStyle/>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 is a two-way exchange, a conversation, in which both participants have some goals.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a:t>
            </a:r>
            <a:r>
              <a:rPr lang="en-US" sz="2800" b="1" u="sng"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Interviewer wants to determine: </a:t>
            </a:r>
            <a:endParaRPr lang="en-US" sz="28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candidate do the job?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Will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candidate fit in?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lvl="1"/>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this the best candidate for the position?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b="1" u="sng"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Interviewee wants to determine: </a:t>
            </a:r>
            <a:endParaRPr lang="en-US" sz="28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Do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 want this job?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 do this job?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Does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this job offer me the opportunities I want for advancement or experience? </a:t>
            </a: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325755"/>
            <a:ext cx="6830838" cy="751840"/>
          </a:xfrm>
        </p:spPr>
        <p:txBody>
          <a:bodyPr>
            <a:normAutofit fontScale="90000"/>
          </a:bodyPr>
          <a:lstStyle/>
          <a:p>
            <a:pPr algn="ctr"/>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3. Team interviews/</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 panel interview.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309093" y="1706880"/>
            <a:ext cx="11585575" cy="4813300"/>
          </a:xfrm>
        </p:spPr>
        <p:txBody>
          <a:bodyPr>
            <a:noAutofit/>
          </a:bodyPr>
          <a:lstStyle/>
          <a:p>
            <a:pPr algn="l"/>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unique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format.</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algn="l"/>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Typically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 meet with a group of interviewers around a table in a conference room. </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algn="l"/>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Members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of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panel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may be from your prospective department or may be a cross-section of employees from throughout the company. </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algn="l"/>
            <a:r>
              <a:rPr lang="en-US" sz="2800"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It`s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most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important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to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make eye contact with everyone on the panel, even when responding to a question posed by an individual panelist. </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a:p>
            <a:pPr algn="l"/>
            <a:r>
              <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rPr>
              <a:t>T</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reat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every member of the team with the same respect you would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give to 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hiring manager.</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rPr>
              <a:t/>
            </a:r>
            <a:br>
              <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rPr>
            </a:b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02855" y="161925"/>
            <a:ext cx="4170045" cy="15449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4. Stress </a:t>
            </a:r>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interviews</a:t>
            </a:r>
            <a: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153670" y="2160905"/>
            <a:ext cx="11334115" cy="4239260"/>
          </a:xfrm>
        </p:spPr>
        <p:txBody>
          <a:bodyPr>
            <a:normAutofit/>
          </a:bodyPr>
          <a:lstStyle/>
          <a:p>
            <a:pPr marL="0" indent="0">
              <a:buNone/>
            </a:pPr>
            <a:r>
              <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rPr>
              <a:t>The stress interview is a specific format designed to evaluate how you respond to hostility</a:t>
            </a:r>
            <a:r>
              <a:rPr lang="en-US" sz="2800"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 </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rPr>
              <a:t>terrible conditions, </a:t>
            </a:r>
            <a:r>
              <a:rPr lang="en-US" sz="2800"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and </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sym typeface="+mn-ea"/>
              </a:rPr>
              <a:t>to find out how you handle </a:t>
            </a:r>
            <a:r>
              <a:rPr lang="en-US" sz="2800"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stress and pressure.</a:t>
            </a:r>
            <a:endParaRPr 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buNone/>
            </a:pP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interviewer snarls at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you and asks you,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so why the hell should I hire you for anything?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Some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companies use these interviews, these stress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interviews.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21320" y="107950"/>
            <a:ext cx="3930650" cy="20529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0809" y="619125"/>
            <a:ext cx="6786880" cy="828040"/>
          </a:xfrm>
        </p:spPr>
        <p:txBody>
          <a:bodyPr>
            <a:normAutofit fontScale="90000"/>
          </a:bodyPr>
          <a:lstStyle/>
          <a:p>
            <a:r>
              <a:rPr lang="en-US" sz="4400" b="1" dirty="0">
                <a:solidFill>
                  <a:schemeClr val="tx1">
                    <a:lumMod val="95000"/>
                    <a:lumOff val="5000"/>
                  </a:schemeClr>
                </a:solidFill>
                <a:latin typeface="Times New Roman" panose="02020603050405020304" pitchFamily="18" charset="0"/>
                <a:cs typeface="Times New Roman" panose="02020603050405020304" pitchFamily="18" charset="0"/>
              </a:rPr>
              <a:t>Stress Interviews...continued</a:t>
            </a:r>
          </a:p>
        </p:txBody>
      </p:sp>
      <p:sp>
        <p:nvSpPr>
          <p:cNvPr id="3" name="Content Placeholder 2"/>
          <p:cNvSpPr>
            <a:spLocks noGrp="1"/>
          </p:cNvSpPr>
          <p:nvPr>
            <p:ph sz="half" idx="1"/>
          </p:nvPr>
        </p:nvSpPr>
        <p:spPr>
          <a:xfrm>
            <a:off x="656823" y="2160905"/>
            <a:ext cx="11178861" cy="3880485"/>
          </a:xfrm>
        </p:spPr>
        <p:txBody>
          <a:bodyPr>
            <a:normAutofit/>
          </a:bodyPr>
          <a:lstStyle/>
          <a:p>
            <a:pPr marL="0" indent="0" algn="just">
              <a:buNone/>
            </a:pPr>
            <a:r>
              <a:rPr lang="en-US" sz="3200"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Here, the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interviewer(s):</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Will </a:t>
            </a:r>
            <a:r>
              <a:rPr lang="en-US" sz="3200" dirty="0">
                <a:solidFill>
                  <a:schemeClr val="tx1">
                    <a:lumMod val="95000"/>
                    <a:lumOff val="5000"/>
                  </a:schemeClr>
                </a:solidFill>
                <a:latin typeface="Times New Roman" panose="02020603050405020304" pitchFamily="18" charset="0"/>
                <a:cs typeface="Times New Roman" panose="02020603050405020304" pitchFamily="18" charset="0"/>
                <a:sym typeface="+mn-ea"/>
              </a:rPr>
              <a:t>glare at you, or fire questions that are rude, rapid </a:t>
            </a:r>
            <a:r>
              <a:rPr lang="en-US" sz="3200"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pace.</a:t>
            </a: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a:t>
            </a:r>
            <a:r>
              <a:rPr lang="en-US" sz="3200" dirty="0">
                <a:solidFill>
                  <a:schemeClr val="tx1">
                    <a:lumMod val="95000"/>
                    <a:lumOff val="5000"/>
                  </a:schemeClr>
                </a:solidFill>
                <a:latin typeface="Times New Roman" panose="02020603050405020304" pitchFamily="18" charset="0"/>
                <a:cs typeface="Times New Roman" panose="02020603050405020304" pitchFamily="18" charset="0"/>
                <a:sym typeface="+mn-ea"/>
              </a:rPr>
              <a:t>R</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idicules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everything you say or challenges every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answer</a:t>
            </a:r>
            <a:r>
              <a:rPr lang="en-US" sz="3200" dirty="0">
                <a:solidFill>
                  <a:schemeClr val="tx1">
                    <a:lumMod val="95000"/>
                    <a:lumOff val="5000"/>
                  </a:schemeClr>
                </a:solidFill>
                <a:latin typeface="Times New Roman" panose="02020603050405020304" pitchFamily="18" charset="0"/>
                <a:cs typeface="Times New Roman" panose="02020603050405020304" pitchFamily="18" charset="0"/>
                <a:sym typeface="+mn-ea"/>
              </a:rPr>
              <a:t>.</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a:solidFill>
                  <a:schemeClr val="tx1">
                    <a:lumMod val="95000"/>
                    <a:lumOff val="5000"/>
                  </a:schemeClr>
                </a:solidFill>
                <a:latin typeface="Times New Roman" panose="02020603050405020304" pitchFamily="18" charset="0"/>
                <a:cs typeface="Times New Roman" panose="02020603050405020304" pitchFamily="18" charset="0"/>
                <a:sym typeface="+mn-ea"/>
              </a:rPr>
              <a:t>S</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tares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out the window and seems to be completely uninterested in anything you have to say.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ctr">
              <a:buNone/>
            </a:pP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These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are deliberate tactics to subject you to stress.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523095" y="220980"/>
            <a:ext cx="2438400" cy="16243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Surviving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sym typeface="+mn-ea"/>
              </a:rPr>
              <a:t>stress interviews</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br>
            <a:endParaRPr lang="en-US" sz="4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a:xfrm>
            <a:off x="780576" y="2144007"/>
            <a:ext cx="9927590" cy="3880485"/>
          </a:xfrm>
        </p:spPr>
        <p:txBody>
          <a:bodyPr/>
          <a:lstStyle/>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Remain calm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keep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sense of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humor</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avoid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getting angry or defensive.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It's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game to see if you will become depressed, hostile, or upset when facing adversity. </a:t>
            </a:r>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2"/>
          </p:nvPr>
        </p:nvSpPr>
        <p:spPr>
          <a:xfrm>
            <a:off x="7560566" y="753299"/>
            <a:ext cx="4396341" cy="1253778"/>
          </a:xfrm>
        </p:spPr>
        <p:txBody>
          <a:bodyPr/>
          <a:lstStyle/>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a:solidFill>
                  <a:schemeClr val="tx1">
                    <a:lumMod val="95000"/>
                    <a:lumOff val="5000"/>
                  </a:schemeClr>
                </a:solidFill>
                <a:latin typeface="Times New Roman" panose="02020603050405020304" pitchFamily="18" charset="0"/>
                <a:cs typeface="Times New Roman" panose="02020603050405020304" pitchFamily="18" charset="0"/>
              </a:rPr>
              <a:t>5. </a:t>
            </a:r>
            <a:r>
              <a:rPr lang="en-US" sz="4400" b="1" dirty="0" smtClean="0">
                <a:solidFill>
                  <a:schemeClr val="tx1">
                    <a:lumMod val="95000"/>
                    <a:lumOff val="5000"/>
                  </a:schemeClr>
                </a:solidFill>
                <a:latin typeface="Times New Roman" panose="02020603050405020304" pitchFamily="18" charset="0"/>
                <a:cs typeface="Times New Roman" panose="02020603050405020304" pitchFamily="18" charset="0"/>
                <a:sym typeface="+mn-ea"/>
              </a:rPr>
              <a:t>Case Interviews</a:t>
            </a:r>
          </a:p>
        </p:txBody>
      </p:sp>
      <p:sp>
        <p:nvSpPr>
          <p:cNvPr id="3" name="Content Placeholder 2"/>
          <p:cNvSpPr>
            <a:spLocks noGrp="1"/>
          </p:cNvSpPr>
          <p:nvPr>
            <p:ph sz="half" idx="1"/>
          </p:nvPr>
        </p:nvSpPr>
        <p:spPr>
          <a:xfrm>
            <a:off x="677545" y="2160905"/>
            <a:ext cx="10436225" cy="3880485"/>
          </a:xfrm>
        </p:spPr>
        <p:txBody>
          <a:bodyPr>
            <a:noAutofit/>
          </a:bodyPr>
          <a:lstStyle/>
          <a:p>
            <a:pPr algn="just"/>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A </a:t>
            </a:r>
            <a:r>
              <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case interview</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is a job </a:t>
            </a:r>
            <a:r>
              <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in which the applicant is presented with a challenging business scenario that he/she must investigate and propose a solution to.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b="1" dirty="0" smtClean="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Case </a:t>
            </a:r>
            <a:r>
              <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interviews</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are designed to test the candidate's analytical skills and "soft" skills within a realistic business context.</a:t>
            </a:r>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t/>
            </a:r>
            <a:b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sym typeface="+mn-ea"/>
              </a:rPr>
            </a:br>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48575" y="93345"/>
            <a:ext cx="4363720" cy="18364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8941"/>
            <a:ext cx="8596668" cy="901521"/>
          </a:xfrm>
        </p:spPr>
        <p:txBody>
          <a:bodyPr/>
          <a:lstStyle/>
          <a:p>
            <a:r>
              <a:rPr lang="en-US" altLang="en-GB" b="1" dirty="0">
                <a:solidFill>
                  <a:schemeClr val="tx1"/>
                </a:solidFill>
                <a:latin typeface="Times New Roman" panose="02020603050405020304" pitchFamily="18" charset="0"/>
                <a:cs typeface="Times New Roman" panose="02020603050405020304" pitchFamily="18" charset="0"/>
              </a:rPr>
              <a:t>6. </a:t>
            </a:r>
            <a:r>
              <a:rPr lang="en-GB" b="1" dirty="0">
                <a:solidFill>
                  <a:schemeClr val="tx1"/>
                </a:solidFill>
                <a:latin typeface="Times New Roman" panose="02020603050405020304" pitchFamily="18" charset="0"/>
                <a:cs typeface="Times New Roman" panose="02020603050405020304" pitchFamily="18" charset="0"/>
              </a:rPr>
              <a:t>Competency-based Interviews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3640" y="1378040"/>
            <a:ext cx="11294772" cy="5177307"/>
          </a:xfrm>
        </p:spPr>
        <p:txBody>
          <a:bodyPr>
            <a:normAutofit/>
          </a:bodyPr>
          <a:lstStyle/>
          <a:p>
            <a:pPr marL="0" indent="0">
              <a:lnSpc>
                <a:spcPct val="90000"/>
              </a:lnSpc>
              <a:buNone/>
            </a:pPr>
            <a:r>
              <a:rPr lang="en-GB" sz="2200" dirty="0">
                <a:solidFill>
                  <a:schemeClr val="tx1"/>
                </a:solidFill>
                <a:latin typeface="Times New Roman" panose="02020603050405020304" pitchFamily="18" charset="0"/>
                <a:cs typeface="Times New Roman" panose="02020603050405020304" pitchFamily="18" charset="0"/>
              </a:rPr>
              <a:t>Company identifies key skills required for </a:t>
            </a:r>
            <a:r>
              <a:rPr lang="en-GB" sz="2200" dirty="0" smtClean="0">
                <a:solidFill>
                  <a:schemeClr val="tx1"/>
                </a:solidFill>
                <a:latin typeface="Times New Roman" panose="02020603050405020304" pitchFamily="18" charset="0"/>
                <a:cs typeface="Times New Roman" panose="02020603050405020304" pitchFamily="18" charset="0"/>
              </a:rPr>
              <a:t>job; Designs </a:t>
            </a:r>
            <a:r>
              <a:rPr lang="en-GB" sz="2200" dirty="0">
                <a:solidFill>
                  <a:schemeClr val="tx1"/>
                </a:solidFill>
                <a:latin typeface="Times New Roman" panose="02020603050405020304" pitchFamily="18" charset="0"/>
                <a:cs typeface="Times New Roman" panose="02020603050405020304" pitchFamily="18" charset="0"/>
              </a:rPr>
              <a:t>questions to elicit evidence of </a:t>
            </a:r>
            <a:r>
              <a:rPr lang="en-GB" sz="2200" dirty="0" smtClean="0">
                <a:solidFill>
                  <a:schemeClr val="tx1"/>
                </a:solidFill>
                <a:latin typeface="Times New Roman" panose="02020603050405020304" pitchFamily="18" charset="0"/>
                <a:cs typeface="Times New Roman" panose="02020603050405020304" pitchFamily="18" charset="0"/>
              </a:rPr>
              <a:t>skills </a:t>
            </a:r>
            <a:r>
              <a:rPr lang="en-GB" sz="2200" dirty="0" smtClean="0">
                <a:latin typeface="Times New Roman" panose="02020603050405020304" pitchFamily="18" charset="0"/>
                <a:cs typeface="Times New Roman" panose="02020603050405020304" pitchFamily="18" charset="0"/>
              </a:rPr>
              <a:t>and e</a:t>
            </a:r>
            <a:r>
              <a:rPr lang="en-GB" sz="2200" dirty="0" smtClean="0">
                <a:solidFill>
                  <a:schemeClr val="tx1"/>
                </a:solidFill>
                <a:latin typeface="Times New Roman" panose="02020603050405020304" pitchFamily="18" charset="0"/>
                <a:cs typeface="Times New Roman" panose="02020603050405020304" pitchFamily="18" charset="0"/>
              </a:rPr>
              <a:t>mphasis </a:t>
            </a:r>
            <a:r>
              <a:rPr lang="en-GB" sz="2200" dirty="0">
                <a:solidFill>
                  <a:schemeClr val="tx1"/>
                </a:solidFill>
                <a:latin typeface="Times New Roman" panose="02020603050405020304" pitchFamily="18" charset="0"/>
                <a:cs typeface="Times New Roman" panose="02020603050405020304" pitchFamily="18" charset="0"/>
              </a:rPr>
              <a:t>on past behaviour as predictor of </a:t>
            </a:r>
            <a:r>
              <a:rPr lang="en-GB" sz="2200" dirty="0" smtClean="0">
                <a:solidFill>
                  <a:schemeClr val="tx1"/>
                </a:solidFill>
                <a:latin typeface="Times New Roman" panose="02020603050405020304" pitchFamily="18" charset="0"/>
                <a:cs typeface="Times New Roman" panose="02020603050405020304" pitchFamily="18" charset="0"/>
              </a:rPr>
              <a:t>success</a:t>
            </a:r>
          </a:p>
          <a:p>
            <a:pPr marL="0" indent="0" algn="ctr">
              <a:lnSpc>
                <a:spcPct val="90000"/>
              </a:lnSpc>
              <a:buNone/>
            </a:pPr>
            <a:r>
              <a:rPr lang="en-GB" sz="2200" b="1" dirty="0" smtClean="0">
                <a:latin typeface="Times New Roman" panose="02020603050405020304" pitchFamily="18" charset="0"/>
                <a:cs typeface="Times New Roman" panose="02020603050405020304" pitchFamily="18" charset="0"/>
              </a:rPr>
              <a:t>NEEDED SKILLS AND TECHNIQUES TO BE UTILIZED</a:t>
            </a:r>
            <a:endParaRPr lang="en-GB" sz="2200" b="1"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Teamwork</a:t>
            </a:r>
            <a:r>
              <a:rPr lang="en-GB" sz="2200" dirty="0">
                <a:solidFill>
                  <a:schemeClr val="tx1"/>
                </a:solidFill>
                <a:latin typeface="Times New Roman" panose="02020603050405020304" pitchFamily="18" charset="0"/>
                <a:cs typeface="Times New Roman" panose="02020603050405020304" pitchFamily="18" charset="0"/>
              </a:rPr>
              <a:t>: </a:t>
            </a:r>
            <a:r>
              <a:rPr lang="en-GB" sz="2200" i="1" dirty="0">
                <a:solidFill>
                  <a:schemeClr val="tx1"/>
                </a:solidFill>
                <a:latin typeface="Times New Roman" panose="02020603050405020304" pitchFamily="18" charset="0"/>
                <a:cs typeface="Times New Roman" panose="02020603050405020304" pitchFamily="18" charset="0"/>
              </a:rPr>
              <a:t>Describe a team project you  worked on.  What problems arose? How did you deal with them?</a:t>
            </a: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Communication Skills</a:t>
            </a:r>
            <a:r>
              <a:rPr lang="en-GB" sz="2200" dirty="0">
                <a:solidFill>
                  <a:schemeClr val="tx1"/>
                </a:solidFill>
                <a:latin typeface="Times New Roman" panose="02020603050405020304" pitchFamily="18" charset="0"/>
                <a:cs typeface="Times New Roman" panose="02020603050405020304" pitchFamily="18" charset="0"/>
              </a:rPr>
              <a:t>: </a:t>
            </a:r>
            <a:r>
              <a:rPr lang="en-GB" sz="2200" i="1" dirty="0">
                <a:solidFill>
                  <a:schemeClr val="tx1"/>
                </a:solidFill>
                <a:latin typeface="Times New Roman" panose="02020603050405020304" pitchFamily="18" charset="0"/>
                <a:cs typeface="Times New Roman" panose="02020603050405020304" pitchFamily="18" charset="0"/>
              </a:rPr>
              <a:t>Describe situation when you had to persuade others to support your view.  Give an example of any reports you’ve written which illustrate your writing skills</a:t>
            </a: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Interpersonal skills</a:t>
            </a:r>
            <a:r>
              <a:rPr lang="en-GB" sz="2200" dirty="0">
                <a:solidFill>
                  <a:schemeClr val="tx1"/>
                </a:solidFill>
                <a:latin typeface="Times New Roman" panose="02020603050405020304" pitchFamily="18" charset="0"/>
                <a:cs typeface="Times New Roman" panose="02020603050405020304" pitchFamily="18" charset="0"/>
              </a:rPr>
              <a:t>: </a:t>
            </a:r>
            <a:r>
              <a:rPr lang="en-GB" sz="2200" i="1" dirty="0">
                <a:solidFill>
                  <a:schemeClr val="tx1"/>
                </a:solidFill>
                <a:latin typeface="Times New Roman" panose="02020603050405020304" pitchFamily="18" charset="0"/>
                <a:cs typeface="Times New Roman" panose="02020603050405020304" pitchFamily="18" charset="0"/>
              </a:rPr>
              <a:t>What kinds of people do you find it difficult to work with?  How do you handle those situations?</a:t>
            </a: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Taking Responsibility</a:t>
            </a:r>
            <a:r>
              <a:rPr lang="en-GB" sz="2200" dirty="0">
                <a:solidFill>
                  <a:schemeClr val="tx1"/>
                </a:solidFill>
                <a:latin typeface="Times New Roman" panose="02020603050405020304" pitchFamily="18" charset="0"/>
                <a:cs typeface="Times New Roman" panose="02020603050405020304" pitchFamily="18" charset="0"/>
              </a:rPr>
              <a:t>: </a:t>
            </a:r>
            <a:r>
              <a:rPr lang="en-GB" sz="2200" i="1" dirty="0">
                <a:solidFill>
                  <a:schemeClr val="tx1"/>
                </a:solidFill>
                <a:latin typeface="Times New Roman" panose="02020603050405020304" pitchFamily="18" charset="0"/>
                <a:cs typeface="Times New Roman" panose="02020603050405020304" pitchFamily="18" charset="0"/>
              </a:rPr>
              <a:t>Describe a time when you took responsibility to achieve a challenging goal</a:t>
            </a:r>
          </a:p>
          <a:p>
            <a:pPr>
              <a:lnSpc>
                <a:spcPct val="90000"/>
              </a:lnSpc>
            </a:pPr>
            <a:r>
              <a:rPr lang="en-GB" sz="2200" b="1" dirty="0">
                <a:solidFill>
                  <a:schemeClr val="tx1"/>
                </a:solidFill>
                <a:latin typeface="Times New Roman" panose="02020603050405020304" pitchFamily="18" charset="0"/>
                <a:cs typeface="Times New Roman" panose="02020603050405020304" pitchFamily="18" charset="0"/>
              </a:rPr>
              <a:t>Problem-solving</a:t>
            </a:r>
            <a:r>
              <a:rPr lang="en-GB" sz="2200" dirty="0" smtClean="0">
                <a:solidFill>
                  <a:schemeClr val="tx1"/>
                </a:solidFill>
                <a:latin typeface="Times New Roman" panose="02020603050405020304" pitchFamily="18" charset="0"/>
                <a:cs typeface="Times New Roman" panose="02020603050405020304" pitchFamily="18" charset="0"/>
              </a:rPr>
              <a:t>: </a:t>
            </a:r>
            <a:r>
              <a:rPr lang="en-GB" sz="2200" i="1" dirty="0" smtClean="0">
                <a:solidFill>
                  <a:schemeClr val="tx1"/>
                </a:solidFill>
                <a:latin typeface="Times New Roman" panose="02020603050405020304" pitchFamily="18" charset="0"/>
                <a:cs typeface="Times New Roman" panose="02020603050405020304" pitchFamily="18" charset="0"/>
              </a:rPr>
              <a:t>Tell </a:t>
            </a:r>
            <a:r>
              <a:rPr lang="en-GB" sz="2200" i="1" dirty="0">
                <a:solidFill>
                  <a:schemeClr val="tx1"/>
                </a:solidFill>
                <a:latin typeface="Times New Roman" panose="02020603050405020304" pitchFamily="18" charset="0"/>
                <a:cs typeface="Times New Roman" panose="02020603050405020304" pitchFamily="18" charset="0"/>
              </a:rPr>
              <a:t>about a time when you had several tasks to manage at one time with conflicting deadlines</a:t>
            </a:r>
            <a:r>
              <a:rPr lang="en-GB" sz="2200" i="1" dirty="0" smtClean="0">
                <a:solidFill>
                  <a:schemeClr val="tx1"/>
                </a:solidFill>
                <a:latin typeface="Times New Roman" panose="02020603050405020304" pitchFamily="18" charset="0"/>
                <a:cs typeface="Times New Roman" panose="02020603050405020304" pitchFamily="18" charset="0"/>
              </a:rPr>
              <a:t>.</a:t>
            </a:r>
            <a:endParaRPr lang="en-GB" sz="2200" i="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4700"/>
            <a:ext cx="8596668" cy="927278"/>
          </a:xfrm>
        </p:spPr>
        <p:txBody>
          <a:bodyPr/>
          <a:lstStyle/>
          <a:p>
            <a:r>
              <a:rPr lang="en-GB" b="1" dirty="0">
                <a:solidFill>
                  <a:schemeClr val="tx1"/>
                </a:solidFill>
                <a:latin typeface="Times New Roman" panose="02020603050405020304" pitchFamily="18" charset="0"/>
                <a:cs typeface="Times New Roman" panose="02020603050405020304" pitchFamily="18" charset="0"/>
              </a:rPr>
              <a:t>Preparing for Competency Interview</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706451"/>
            <a:ext cx="10540165" cy="4127678"/>
          </a:xfrm>
        </p:spPr>
        <p:txBody>
          <a:bodyPr>
            <a:normAutofit/>
          </a:bodyPr>
          <a:lstStyle/>
          <a:p>
            <a:r>
              <a:rPr lang="en-GB" sz="2400" dirty="0">
                <a:solidFill>
                  <a:schemeClr val="tx1"/>
                </a:solidFill>
                <a:latin typeface="Times New Roman" panose="02020603050405020304" pitchFamily="18" charset="0"/>
                <a:cs typeface="Times New Roman" panose="02020603050405020304" pitchFamily="18" charset="0"/>
              </a:rPr>
              <a:t>Identify the competencies required for job</a:t>
            </a:r>
          </a:p>
          <a:p>
            <a:pPr lvl="1"/>
            <a:r>
              <a:rPr lang="en-GB" sz="2400" dirty="0">
                <a:solidFill>
                  <a:schemeClr val="tx1"/>
                </a:solidFill>
                <a:latin typeface="Times New Roman" panose="02020603050405020304" pitchFamily="18" charset="0"/>
                <a:cs typeface="Times New Roman" panose="02020603050405020304" pitchFamily="18" charset="0"/>
              </a:rPr>
              <a:t>Review job description or ask for information</a:t>
            </a:r>
          </a:p>
          <a:p>
            <a:r>
              <a:rPr lang="en-GB" sz="2400" dirty="0">
                <a:solidFill>
                  <a:schemeClr val="tx1"/>
                </a:solidFill>
                <a:latin typeface="Times New Roman" panose="02020603050405020304" pitchFamily="18" charset="0"/>
                <a:cs typeface="Times New Roman" panose="02020603050405020304" pitchFamily="18" charset="0"/>
              </a:rPr>
              <a:t>Define each competency in behavioural terms</a:t>
            </a:r>
          </a:p>
          <a:p>
            <a:r>
              <a:rPr lang="en-GB" sz="2400" dirty="0">
                <a:solidFill>
                  <a:schemeClr val="tx1"/>
                </a:solidFill>
                <a:latin typeface="Times New Roman" panose="02020603050405020304" pitchFamily="18" charset="0"/>
                <a:cs typeface="Times New Roman" panose="02020603050405020304" pitchFamily="18" charset="0"/>
              </a:rPr>
              <a:t>Identify past experience to illustrate how you demonstrated that behaviour </a:t>
            </a:r>
          </a:p>
          <a:p>
            <a:r>
              <a:rPr lang="en-GB" sz="2400" dirty="0">
                <a:solidFill>
                  <a:schemeClr val="tx1"/>
                </a:solidFill>
                <a:latin typeface="Times New Roman" panose="02020603050405020304" pitchFamily="18" charset="0"/>
                <a:cs typeface="Times New Roman" panose="02020603050405020304" pitchFamily="18" charset="0"/>
              </a:rPr>
              <a:t>Prepare examples for each competency</a:t>
            </a:r>
          </a:p>
          <a:p>
            <a:r>
              <a:rPr lang="en-GB" sz="2400" dirty="0">
                <a:solidFill>
                  <a:schemeClr val="tx1"/>
                </a:solidFill>
                <a:latin typeface="Times New Roman" panose="02020603050405020304" pitchFamily="18" charset="0"/>
                <a:cs typeface="Times New Roman" panose="02020603050405020304" pitchFamily="18" charset="0"/>
              </a:rPr>
              <a:t>Practice talking about your experience</a:t>
            </a:r>
          </a:p>
          <a:p>
            <a:r>
              <a:rPr lang="en-GB" sz="2400" dirty="0">
                <a:solidFill>
                  <a:schemeClr val="tx1"/>
                </a:solidFill>
                <a:latin typeface="Times New Roman" panose="02020603050405020304" pitchFamily="18" charset="0"/>
                <a:cs typeface="Times New Roman" panose="02020603050405020304" pitchFamily="18" charset="0"/>
              </a:rPr>
              <a:t>Try to give a complete answer </a:t>
            </a:r>
            <a:r>
              <a:rPr lang="en-GB" sz="2400" dirty="0" smtClean="0">
                <a:solidFill>
                  <a:schemeClr val="tx1"/>
                </a:solidFill>
                <a:latin typeface="Times New Roman" panose="02020603050405020304" pitchFamily="18" charset="0"/>
                <a:cs typeface="Times New Roman" panose="02020603050405020304" pitchFamily="18" charset="0"/>
              </a:rPr>
              <a:t>– Use STAR modal. </a:t>
            </a:r>
            <a:endParaRPr lang="en-GB" sz="2400"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47731"/>
            <a:ext cx="8596668" cy="914400"/>
          </a:xfrm>
        </p:spPr>
        <p:txBody>
          <a:bodyPr/>
          <a:lstStyle/>
          <a:p>
            <a:r>
              <a:rPr lang="en-GB" b="1" dirty="0">
                <a:solidFill>
                  <a:schemeClr val="tx1"/>
                </a:solidFill>
                <a:latin typeface="Times New Roman" panose="02020603050405020304" pitchFamily="18" charset="0"/>
                <a:cs typeface="Times New Roman" panose="02020603050405020304" pitchFamily="18" charset="0"/>
              </a:rPr>
              <a:t>Responding to Competency Q</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481071"/>
            <a:ext cx="10797742" cy="5190186"/>
          </a:xfrm>
        </p:spPr>
        <p:txBody>
          <a:bodyPr>
            <a:normAutofit/>
          </a:bodyPr>
          <a:lstStyle/>
          <a:p>
            <a:r>
              <a:rPr lang="en-GB" sz="2800" dirty="0" smtClean="0">
                <a:solidFill>
                  <a:schemeClr val="tx1"/>
                </a:solidFill>
                <a:latin typeface="Times New Roman" panose="02020603050405020304" pitchFamily="18" charset="0"/>
                <a:cs typeface="Times New Roman" panose="02020603050405020304" pitchFamily="18" charset="0"/>
              </a:rPr>
              <a:t>Q. </a:t>
            </a:r>
            <a:r>
              <a:rPr lang="en-GB" sz="2400" i="1" dirty="0">
                <a:solidFill>
                  <a:schemeClr val="tx1"/>
                </a:solidFill>
                <a:latin typeface="Times New Roman" panose="02020603050405020304" pitchFamily="18" charset="0"/>
                <a:cs typeface="Times New Roman" panose="02020603050405020304" pitchFamily="18" charset="0"/>
              </a:rPr>
              <a:t>Give me an example of a problem you encountered. How did you approach it.  What was the outcome?</a:t>
            </a:r>
          </a:p>
          <a:p>
            <a:r>
              <a:rPr lang="en-GB" sz="2800" dirty="0">
                <a:solidFill>
                  <a:schemeClr val="tx1"/>
                </a:solidFill>
                <a:latin typeface="Times New Roman" panose="02020603050405020304" pitchFamily="18" charset="0"/>
                <a:cs typeface="Times New Roman" panose="02020603050405020304" pitchFamily="18" charset="0"/>
              </a:rPr>
              <a:t>STAR response</a:t>
            </a:r>
          </a:p>
          <a:p>
            <a:pPr lvl="1"/>
            <a:r>
              <a:rPr lang="en-GB" sz="2400" dirty="0">
                <a:solidFill>
                  <a:schemeClr val="tx1"/>
                </a:solidFill>
                <a:latin typeface="Times New Roman" panose="02020603050405020304" pitchFamily="18" charset="0"/>
                <a:cs typeface="Times New Roman" panose="02020603050405020304" pitchFamily="18" charset="0"/>
              </a:rPr>
              <a:t>S: Describe the situation</a:t>
            </a:r>
          </a:p>
          <a:p>
            <a:pPr lvl="1"/>
            <a:r>
              <a:rPr lang="en-GB" sz="2400" dirty="0">
                <a:solidFill>
                  <a:schemeClr val="tx1"/>
                </a:solidFill>
                <a:latin typeface="Times New Roman" panose="02020603050405020304" pitchFamily="18" charset="0"/>
                <a:cs typeface="Times New Roman" panose="02020603050405020304" pitchFamily="18" charset="0"/>
              </a:rPr>
              <a:t>T: Explain the task/problem that arose</a:t>
            </a:r>
          </a:p>
          <a:p>
            <a:pPr lvl="1"/>
            <a:r>
              <a:rPr lang="en-GB" sz="2400" dirty="0">
                <a:solidFill>
                  <a:schemeClr val="tx1"/>
                </a:solidFill>
                <a:latin typeface="Times New Roman" panose="02020603050405020304" pitchFamily="18" charset="0"/>
                <a:cs typeface="Times New Roman" panose="02020603050405020304" pitchFamily="18" charset="0"/>
              </a:rPr>
              <a:t>A: What action did you take?</a:t>
            </a:r>
          </a:p>
          <a:p>
            <a:pPr lvl="1"/>
            <a:r>
              <a:rPr lang="en-GB" sz="2400" dirty="0">
                <a:solidFill>
                  <a:schemeClr val="tx1"/>
                </a:solidFill>
                <a:latin typeface="Times New Roman" panose="02020603050405020304" pitchFamily="18" charset="0"/>
                <a:cs typeface="Times New Roman" panose="02020603050405020304" pitchFamily="18" charset="0"/>
              </a:rPr>
              <a:t>R: What was the result or outcome?</a:t>
            </a:r>
          </a:p>
          <a:p>
            <a:pPr lvl="1"/>
            <a:r>
              <a:rPr lang="en-GB" sz="2400" dirty="0">
                <a:solidFill>
                  <a:schemeClr val="tx1"/>
                </a:solidFill>
                <a:latin typeface="Times New Roman" panose="02020603050405020304" pitchFamily="18" charset="0"/>
                <a:cs typeface="Times New Roman" panose="02020603050405020304" pitchFamily="18" charset="0"/>
              </a:rPr>
              <a:t>What did you learn from this experience?</a:t>
            </a:r>
          </a:p>
          <a:p>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9955"/>
          </a:xfrm>
        </p:spPr>
        <p:txBody>
          <a:bodyPr/>
          <a:lstStyle/>
          <a:p>
            <a:r>
              <a:rPr lang="en-GB" b="1" dirty="0">
                <a:solidFill>
                  <a:schemeClr val="tx1"/>
                </a:solidFill>
                <a:latin typeface="Times New Roman" panose="02020603050405020304" pitchFamily="18" charset="0"/>
                <a:cs typeface="Times New Roman" panose="02020603050405020304" pitchFamily="18" charset="0"/>
              </a:rPr>
              <a:t>Matching Skills to Requirements</a:t>
            </a:r>
            <a:endParaRPr lang="en-US"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051513"/>
              </p:ext>
            </p:extLst>
          </p:nvPr>
        </p:nvGraphicFramePr>
        <p:xfrm>
          <a:off x="1115742" y="1674254"/>
          <a:ext cx="9444934" cy="4649273"/>
        </p:xfrm>
        <a:graphic>
          <a:graphicData uri="http://schemas.openxmlformats.org/drawingml/2006/table">
            <a:tbl>
              <a:tblPr firstRow="1" bandRow="1">
                <a:tableStyleId>{5C22544A-7EE6-4342-B048-85BDC9FD1C3A}</a:tableStyleId>
              </a:tblPr>
              <a:tblGrid>
                <a:gridCol w="4722467">
                  <a:extLst>
                    <a:ext uri="{9D8B030D-6E8A-4147-A177-3AD203B41FA5}">
                      <a16:colId xmlns:a16="http://schemas.microsoft.com/office/drawing/2014/main" val="20000"/>
                    </a:ext>
                  </a:extLst>
                </a:gridCol>
                <a:gridCol w="4722467">
                  <a:extLst>
                    <a:ext uri="{9D8B030D-6E8A-4147-A177-3AD203B41FA5}">
                      <a16:colId xmlns:a16="http://schemas.microsoft.com/office/drawing/2014/main" val="20001"/>
                    </a:ext>
                  </a:extLst>
                </a:gridCol>
              </a:tblGrid>
              <a:tr h="1080134">
                <a:tc>
                  <a:txBody>
                    <a:bodyPr/>
                    <a:lstStyle/>
                    <a:p>
                      <a:r>
                        <a:rPr lang="en-GB" sz="2000" u="sng" dirty="0" smtClean="0">
                          <a:solidFill>
                            <a:schemeClr val="tx1"/>
                          </a:solidFill>
                          <a:latin typeface="Times New Roman" panose="02020603050405020304" pitchFamily="18" charset="0"/>
                          <a:cs typeface="Times New Roman" panose="02020603050405020304" pitchFamily="18" charset="0"/>
                        </a:rPr>
                        <a:t>Employer needs</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GB" sz="2000" u="sng" dirty="0" smtClean="0">
                          <a:solidFill>
                            <a:schemeClr val="tx1"/>
                          </a:solidFill>
                          <a:latin typeface="Times New Roman" panose="02020603050405020304" pitchFamily="18" charset="0"/>
                          <a:cs typeface="Times New Roman" panose="02020603050405020304" pitchFamily="18" charset="0"/>
                        </a:rPr>
                        <a:t>Your evidence</a:t>
                      </a:r>
                    </a:p>
                    <a:p>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569139">
                <a:tc>
                  <a:txBody>
                    <a:bodyPr/>
                    <a:lstStyle/>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Communication </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Team work</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Leadership</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Initiative</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Customer Care</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IT </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Commercial awareness</a:t>
                      </a:r>
                      <a:endParaRPr lang="en-US" sz="2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Presentation to class</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Example of</a:t>
                      </a:r>
                      <a:r>
                        <a:rPr lang="en-GB" sz="2400" baseline="0" dirty="0" smtClean="0">
                          <a:solidFill>
                            <a:schemeClr val="bg1"/>
                          </a:solidFill>
                          <a:latin typeface="Times New Roman" panose="02020603050405020304" pitchFamily="18" charset="0"/>
                          <a:cs typeface="Times New Roman" panose="02020603050405020304" pitchFamily="18" charset="0"/>
                        </a:rPr>
                        <a:t> any project</a:t>
                      </a:r>
                      <a:endParaRPr lang="en-GB" sz="2400" dirty="0" smtClean="0">
                        <a:solidFill>
                          <a:schemeClr val="bg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Students</a:t>
                      </a:r>
                      <a:r>
                        <a:rPr lang="en-GB" sz="2400" baseline="0" dirty="0" smtClean="0">
                          <a:solidFill>
                            <a:schemeClr val="bg1"/>
                          </a:solidFill>
                          <a:latin typeface="Times New Roman" panose="02020603050405020304" pitchFamily="18" charset="0"/>
                          <a:cs typeface="Times New Roman" panose="02020603050405020304" pitchFamily="18" charset="0"/>
                        </a:rPr>
                        <a:t> societies</a:t>
                      </a:r>
                      <a:r>
                        <a:rPr lang="en-GB" sz="2400" dirty="0" smtClean="0">
                          <a:solidFill>
                            <a:schemeClr val="bg1"/>
                          </a:solidFill>
                          <a:latin typeface="Times New Roman" panose="02020603050405020304" pitchFamily="18" charset="0"/>
                          <a:cs typeface="Times New Roman" panose="02020603050405020304" pitchFamily="18" charset="0"/>
                        </a:rPr>
                        <a:t>, Committees etc.</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Fundraising for charity</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Working in</a:t>
                      </a:r>
                      <a:r>
                        <a:rPr lang="en-GB" sz="2400" baseline="0" dirty="0" smtClean="0">
                          <a:solidFill>
                            <a:schemeClr val="bg1"/>
                          </a:solidFill>
                          <a:latin typeface="Times New Roman" panose="02020603050405020304" pitchFamily="18" charset="0"/>
                          <a:cs typeface="Times New Roman" panose="02020603050405020304" pitchFamily="18" charset="0"/>
                        </a:rPr>
                        <a:t> some service.</a:t>
                      </a:r>
                      <a:endParaRPr lang="en-GB" sz="2400" dirty="0" smtClean="0">
                        <a:solidFill>
                          <a:schemeClr val="bg1"/>
                        </a:solidFill>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Designed website</a:t>
                      </a:r>
                    </a:p>
                    <a:p>
                      <a:pPr>
                        <a:lnSpc>
                          <a:spcPct val="90000"/>
                        </a:lnSpc>
                        <a:buFont typeface="Wingdings" panose="05000000000000000000" pitchFamily="2" charset="2"/>
                        <a:buNone/>
                      </a:pPr>
                      <a:r>
                        <a:rPr lang="en-GB" sz="2400" dirty="0" smtClean="0">
                          <a:solidFill>
                            <a:schemeClr val="bg1"/>
                          </a:solidFill>
                          <a:latin typeface="Times New Roman" panose="02020603050405020304" pitchFamily="18" charset="0"/>
                          <a:cs typeface="Times New Roman" panose="02020603050405020304" pitchFamily="18" charset="0"/>
                        </a:rPr>
                        <a:t>Business pages</a:t>
                      </a:r>
                    </a:p>
                    <a:p>
                      <a:endParaRPr lang="en-US" sz="20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65408"/>
          </a:xfrm>
        </p:spPr>
        <p:txBody>
          <a:bodyPr/>
          <a:lstStyle/>
          <a:p>
            <a:r>
              <a:rPr lang="en-IE" b="1" dirty="0" smtClean="0">
                <a:solidFill>
                  <a:schemeClr val="tx1"/>
                </a:solidFill>
                <a:latin typeface="Times New Roman" panose="02020603050405020304" pitchFamily="18" charset="0"/>
                <a:cs typeface="Times New Roman" panose="02020603050405020304" pitchFamily="18" charset="0"/>
              </a:rPr>
              <a:t>How to Answer</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Listen carefully, seek clarification</a:t>
            </a: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Illustrate answers with real examples and evidence</a:t>
            </a: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Be positive – constructive criticism</a:t>
            </a: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Keep answers specific and succinct</a:t>
            </a: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Take time to respond</a:t>
            </a: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Be alert to interviewer’s  body language</a:t>
            </a: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Speak clearly, smile and show enthusiasm</a:t>
            </a:r>
          </a:p>
          <a:p>
            <a:pPr>
              <a:lnSpc>
                <a:spcPct val="90000"/>
              </a:lnSpc>
            </a:pPr>
            <a:r>
              <a:rPr lang="en-IE" sz="2200" dirty="0">
                <a:solidFill>
                  <a:schemeClr val="tx1"/>
                </a:solidFill>
                <a:latin typeface="Times New Roman" panose="02020603050405020304" pitchFamily="18" charset="0"/>
                <a:cs typeface="Times New Roman" panose="02020603050405020304" pitchFamily="18" charset="0"/>
              </a:rPr>
              <a:t>Know what you want to say, and find the opportunity</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21" y="2230002"/>
            <a:ext cx="9404723" cy="1079868"/>
          </a:xfrm>
        </p:spPr>
        <p:txBody>
          <a:bodyPr/>
          <a:lstStyle/>
          <a:p>
            <a:r>
              <a:rPr lang="en-US" b="1" dirty="0">
                <a:solidFill>
                  <a:schemeClr val="tx1"/>
                </a:solidFill>
                <a:latin typeface="Times New Roman" panose="02020603050405020304" pitchFamily="18" charset="0"/>
                <a:cs typeface="Times New Roman" panose="02020603050405020304" pitchFamily="18" charset="0"/>
              </a:rPr>
              <a:t>1. Interviewing Skills for Managers</a:t>
            </a:r>
            <a:endParaRPr lang="en-US" dirty="0"/>
          </a:p>
        </p:txBody>
      </p:sp>
    </p:spTree>
    <p:extLst>
      <p:ext uri="{BB962C8B-B14F-4D97-AF65-F5344CB8AC3E}">
        <p14:creationId xmlns:p14="http://schemas.microsoft.com/office/powerpoint/2010/main" val="3225714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77334" y="283335"/>
            <a:ext cx="8596668" cy="1017431"/>
          </a:xfrm>
        </p:spPr>
        <p:txBody>
          <a:bodyPr/>
          <a:lstStyle/>
          <a:p>
            <a:r>
              <a:rPr lang="en-GB" b="1" dirty="0">
                <a:solidFill>
                  <a:schemeClr val="tx1"/>
                </a:solidFill>
                <a:latin typeface="Times New Roman" panose="02020603050405020304" pitchFamily="18" charset="0"/>
                <a:cs typeface="Times New Roman" panose="02020603050405020304" pitchFamily="18" charset="0"/>
              </a:rPr>
              <a:t>Qualities Employers Seek</a:t>
            </a:r>
          </a:p>
        </p:txBody>
      </p:sp>
      <p:sp>
        <p:nvSpPr>
          <p:cNvPr id="3" name="Content Placeholder 2"/>
          <p:cNvSpPr>
            <a:spLocks noGrp="1"/>
          </p:cNvSpPr>
          <p:nvPr>
            <p:ph idx="1"/>
          </p:nvPr>
        </p:nvSpPr>
        <p:spPr>
          <a:xfrm>
            <a:off x="677334" y="1609860"/>
            <a:ext cx="8596668" cy="4740596"/>
          </a:xfrm>
        </p:spPr>
        <p:txBody>
          <a:bodyPr>
            <a:normAutofit/>
          </a:bodyPr>
          <a:lstStyle/>
          <a:p>
            <a:r>
              <a:rPr lang="en-GB" sz="2200" dirty="0">
                <a:solidFill>
                  <a:schemeClr val="tx1"/>
                </a:solidFill>
                <a:latin typeface="Times New Roman" panose="02020603050405020304" pitchFamily="18" charset="0"/>
                <a:cs typeface="Times New Roman" panose="02020603050405020304" pitchFamily="18" charset="0"/>
              </a:rPr>
              <a:t>Good all-round intelligence</a:t>
            </a:r>
          </a:p>
          <a:p>
            <a:r>
              <a:rPr lang="en-GB" sz="2200" dirty="0">
                <a:solidFill>
                  <a:schemeClr val="tx1"/>
                </a:solidFill>
                <a:latin typeface="Times New Roman" panose="02020603050405020304" pitchFamily="18" charset="0"/>
                <a:cs typeface="Times New Roman" panose="02020603050405020304" pitchFamily="18" charset="0"/>
              </a:rPr>
              <a:t>Enthusiasm, commitment and motivation</a:t>
            </a:r>
          </a:p>
          <a:p>
            <a:r>
              <a:rPr lang="en-GB" sz="2200" dirty="0">
                <a:solidFill>
                  <a:schemeClr val="tx1"/>
                </a:solidFill>
                <a:latin typeface="Times New Roman" panose="02020603050405020304" pitchFamily="18" charset="0"/>
                <a:cs typeface="Times New Roman" panose="02020603050405020304" pitchFamily="18" charset="0"/>
              </a:rPr>
              <a:t>Good communication skills</a:t>
            </a:r>
          </a:p>
          <a:p>
            <a:r>
              <a:rPr lang="en-GB" sz="2200" dirty="0">
                <a:solidFill>
                  <a:schemeClr val="tx1"/>
                </a:solidFill>
                <a:latin typeface="Times New Roman" panose="02020603050405020304" pitchFamily="18" charset="0"/>
                <a:cs typeface="Times New Roman" panose="02020603050405020304" pitchFamily="18" charset="0"/>
              </a:rPr>
              <a:t>Team work ability</a:t>
            </a:r>
          </a:p>
          <a:p>
            <a:r>
              <a:rPr lang="en-GB" sz="2200" dirty="0">
                <a:solidFill>
                  <a:schemeClr val="tx1"/>
                </a:solidFill>
                <a:latin typeface="Times New Roman" panose="02020603050405020304" pitchFamily="18" charset="0"/>
                <a:cs typeface="Times New Roman" panose="02020603050405020304" pitchFamily="18" charset="0"/>
              </a:rPr>
              <a:t>Ability to solve problems</a:t>
            </a:r>
          </a:p>
          <a:p>
            <a:r>
              <a:rPr lang="en-GB" sz="2200" dirty="0">
                <a:solidFill>
                  <a:schemeClr val="tx1"/>
                </a:solidFill>
                <a:latin typeface="Times New Roman" panose="02020603050405020304" pitchFamily="18" charset="0"/>
                <a:cs typeface="Times New Roman" panose="02020603050405020304" pitchFamily="18" charset="0"/>
              </a:rPr>
              <a:t>Capacity to work hard</a:t>
            </a:r>
          </a:p>
          <a:p>
            <a:r>
              <a:rPr lang="en-GB" sz="2200" dirty="0">
                <a:solidFill>
                  <a:schemeClr val="tx1"/>
                </a:solidFill>
                <a:latin typeface="Times New Roman" panose="02020603050405020304" pitchFamily="18" charset="0"/>
                <a:cs typeface="Times New Roman" panose="02020603050405020304" pitchFamily="18" charset="0"/>
              </a:rPr>
              <a:t>Initiative and self-reliance</a:t>
            </a:r>
          </a:p>
          <a:p>
            <a:r>
              <a:rPr lang="en-GB" sz="2200" dirty="0">
                <a:solidFill>
                  <a:schemeClr val="tx1"/>
                </a:solidFill>
                <a:latin typeface="Times New Roman" panose="02020603050405020304" pitchFamily="18" charset="0"/>
                <a:cs typeface="Times New Roman" panose="02020603050405020304" pitchFamily="18" charset="0"/>
              </a:rPr>
              <a:t>Balanced </a:t>
            </a:r>
            <a:r>
              <a:rPr lang="en-GB" sz="2200" dirty="0" smtClean="0">
                <a:solidFill>
                  <a:schemeClr val="tx1"/>
                </a:solidFill>
                <a:latin typeface="Times New Roman" panose="02020603050405020304" pitchFamily="18" charset="0"/>
                <a:cs typeface="Times New Roman" panose="02020603050405020304" pitchFamily="18" charset="0"/>
              </a:rPr>
              <a:t>personality</a:t>
            </a:r>
            <a:endParaRPr lang="en-GB"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77334" y="321972"/>
            <a:ext cx="8596668" cy="837127"/>
          </a:xfrm>
        </p:spPr>
        <p:txBody>
          <a:bodyPr/>
          <a:lstStyle/>
          <a:p>
            <a:r>
              <a:rPr lang="en-GB" sz="3600" b="1" dirty="0" smtClean="0">
                <a:solidFill>
                  <a:schemeClr val="tx1"/>
                </a:solidFill>
                <a:latin typeface="Times New Roman" panose="02020603050405020304" pitchFamily="18" charset="0"/>
                <a:cs typeface="Times New Roman" panose="02020603050405020304" pitchFamily="18" charset="0"/>
              </a:rPr>
              <a:t>Competencies </a:t>
            </a:r>
            <a:r>
              <a:rPr lang="en-GB" sz="3600" b="1" dirty="0">
                <a:solidFill>
                  <a:schemeClr val="tx1"/>
                </a:solidFill>
                <a:latin typeface="Times New Roman" panose="02020603050405020304" pitchFamily="18" charset="0"/>
                <a:cs typeface="Times New Roman" panose="02020603050405020304" pitchFamily="18" charset="0"/>
              </a:rPr>
              <a:t>required by X Company</a:t>
            </a:r>
          </a:p>
        </p:txBody>
      </p:sp>
      <p:sp>
        <p:nvSpPr>
          <p:cNvPr id="3" name="Content Placeholder 2"/>
          <p:cNvSpPr>
            <a:spLocks noGrp="1"/>
          </p:cNvSpPr>
          <p:nvPr>
            <p:ph idx="1"/>
          </p:nvPr>
        </p:nvSpPr>
        <p:spPr>
          <a:xfrm>
            <a:off x="677334" y="1596981"/>
            <a:ext cx="8596668" cy="4971244"/>
          </a:xfrm>
        </p:spPr>
        <p:txBody>
          <a:bodyPr/>
          <a:lstStyle/>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Adaptability</a:t>
            </a: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Integrity</a:t>
            </a: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Innovation</a:t>
            </a: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Teamwork</a:t>
            </a: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Initiative</a:t>
            </a: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Drive for Results</a:t>
            </a: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Know the Business</a:t>
            </a: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Open Exchange of Information</a:t>
            </a:r>
          </a:p>
          <a:p>
            <a:pPr>
              <a:lnSpc>
                <a:spcPct val="90000"/>
              </a:lnSpc>
            </a:pPr>
            <a:r>
              <a:rPr lang="en-GB" sz="2200" dirty="0">
                <a:solidFill>
                  <a:schemeClr val="tx1"/>
                </a:solidFill>
                <a:latin typeface="Times New Roman" panose="02020603050405020304" pitchFamily="18" charset="0"/>
                <a:cs typeface="Times New Roman" panose="02020603050405020304" pitchFamily="18" charset="0"/>
              </a:rPr>
              <a:t>Makes Difficult Decisions</a:t>
            </a:r>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1470"/>
          </a:xfrm>
        </p:spPr>
        <p:txBody>
          <a:bodyPr/>
          <a:lstStyle/>
          <a:p>
            <a:r>
              <a:rPr lang="en-IE" b="1" dirty="0" smtClean="0">
                <a:solidFill>
                  <a:schemeClr val="tx1"/>
                </a:solidFill>
                <a:latin typeface="Times New Roman" panose="02020603050405020304" pitchFamily="18" charset="0"/>
                <a:cs typeface="Times New Roman" panose="02020603050405020304" pitchFamily="18" charset="0"/>
              </a:rPr>
              <a:t>Questions be based 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2173468"/>
            <a:ext cx="8596668" cy="4291726"/>
          </a:xfrm>
        </p:spPr>
        <p:txBody>
          <a:bodyPr/>
          <a:lstStyle/>
          <a:p>
            <a:r>
              <a:rPr lang="en-IE" sz="2200" dirty="0">
                <a:solidFill>
                  <a:schemeClr val="tx1"/>
                </a:solidFill>
                <a:latin typeface="Times New Roman" panose="02020603050405020304" pitchFamily="18" charset="0"/>
                <a:cs typeface="Times New Roman" panose="02020603050405020304" pitchFamily="18" charset="0"/>
              </a:rPr>
              <a:t>Training programmes</a:t>
            </a:r>
          </a:p>
          <a:p>
            <a:r>
              <a:rPr lang="en-IE" sz="2200" dirty="0">
                <a:solidFill>
                  <a:schemeClr val="tx1"/>
                </a:solidFill>
                <a:latin typeface="Times New Roman" panose="02020603050405020304" pitchFamily="18" charset="0"/>
                <a:cs typeface="Times New Roman" panose="02020603050405020304" pitchFamily="18" charset="0"/>
              </a:rPr>
              <a:t>Career development opportunities</a:t>
            </a:r>
          </a:p>
          <a:p>
            <a:r>
              <a:rPr lang="en-IE" sz="2200" dirty="0">
                <a:solidFill>
                  <a:schemeClr val="tx1"/>
                </a:solidFill>
                <a:latin typeface="Times New Roman" panose="02020603050405020304" pitchFamily="18" charset="0"/>
                <a:cs typeface="Times New Roman" panose="02020603050405020304" pitchFamily="18" charset="0"/>
              </a:rPr>
              <a:t>Types of projects &amp; responsibilities</a:t>
            </a:r>
          </a:p>
          <a:p>
            <a:r>
              <a:rPr lang="en-IE" sz="2200" dirty="0">
                <a:solidFill>
                  <a:schemeClr val="tx1"/>
                </a:solidFill>
                <a:latin typeface="Times New Roman" panose="02020603050405020304" pitchFamily="18" charset="0"/>
                <a:cs typeface="Times New Roman" panose="02020603050405020304" pitchFamily="18" charset="0"/>
              </a:rPr>
              <a:t>Reporting structure</a:t>
            </a:r>
          </a:p>
          <a:p>
            <a:r>
              <a:rPr lang="en-IE" sz="2200" dirty="0">
                <a:solidFill>
                  <a:schemeClr val="tx1"/>
                </a:solidFill>
                <a:latin typeface="Times New Roman" panose="02020603050405020304" pitchFamily="18" charset="0"/>
                <a:cs typeface="Times New Roman" panose="02020603050405020304" pitchFamily="18" charset="0"/>
              </a:rPr>
              <a:t>Performance appraisal</a:t>
            </a:r>
          </a:p>
          <a:p>
            <a:r>
              <a:rPr lang="en-IE" sz="2200" dirty="0">
                <a:solidFill>
                  <a:schemeClr val="tx1"/>
                </a:solidFill>
                <a:latin typeface="Times New Roman" panose="02020603050405020304" pitchFamily="18" charset="0"/>
                <a:cs typeface="Times New Roman" panose="02020603050405020304" pitchFamily="18" charset="0"/>
              </a:rPr>
              <a:t>Profile of staff</a:t>
            </a:r>
          </a:p>
          <a:p>
            <a:r>
              <a:rPr lang="en-IE" sz="2200" dirty="0">
                <a:solidFill>
                  <a:schemeClr val="tx1"/>
                </a:solidFill>
                <a:latin typeface="Times New Roman" panose="02020603050405020304" pitchFamily="18" charset="0"/>
                <a:cs typeface="Times New Roman" panose="02020603050405020304" pitchFamily="18" charset="0"/>
              </a:rPr>
              <a:t>Questions about topics raised in interview</a:t>
            </a:r>
          </a:p>
          <a:p>
            <a:r>
              <a:rPr lang="en-IE" sz="2200" dirty="0">
                <a:solidFill>
                  <a:schemeClr val="tx1"/>
                </a:solidFill>
                <a:latin typeface="Times New Roman" panose="02020603050405020304" pitchFamily="18" charset="0"/>
                <a:cs typeface="Times New Roman" panose="02020603050405020304" pitchFamily="18" charset="0"/>
              </a:rPr>
              <a:t>What happens next?</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09093"/>
            <a:ext cx="8596668" cy="1017431"/>
          </a:xfrm>
        </p:spPr>
        <p:txBody>
          <a:bodyPr/>
          <a:lstStyle/>
          <a:p>
            <a:r>
              <a:rPr lang="en-GB" b="1" dirty="0">
                <a:solidFill>
                  <a:schemeClr val="tx1"/>
                </a:solidFill>
                <a:latin typeface="Times New Roman" panose="02020603050405020304" pitchFamily="18" charset="0"/>
                <a:cs typeface="Times New Roman" panose="02020603050405020304" pitchFamily="18" charset="0"/>
              </a:rPr>
              <a:t>What creates a bad impression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1803043"/>
            <a:ext cx="8596668" cy="4238320"/>
          </a:xfrm>
        </p:spPr>
        <p:txBody>
          <a:bodyPr>
            <a:normAutofit/>
          </a:bodyPr>
          <a:lstStyle/>
          <a:p>
            <a:r>
              <a:rPr lang="en-GB" sz="2200" dirty="0">
                <a:solidFill>
                  <a:schemeClr val="tx1"/>
                </a:solidFill>
                <a:latin typeface="Times New Roman" panose="02020603050405020304" pitchFamily="18" charset="0"/>
                <a:cs typeface="Times New Roman" panose="02020603050405020304" pitchFamily="18" charset="0"/>
              </a:rPr>
              <a:t>Poor personal appearance</a:t>
            </a:r>
          </a:p>
          <a:p>
            <a:r>
              <a:rPr lang="en-GB" sz="2200" dirty="0">
                <a:solidFill>
                  <a:schemeClr val="tx1"/>
                </a:solidFill>
                <a:latin typeface="Times New Roman" panose="02020603050405020304" pitchFamily="18" charset="0"/>
                <a:cs typeface="Times New Roman" panose="02020603050405020304" pitchFamily="18" charset="0"/>
              </a:rPr>
              <a:t>Negative attitude – evasive, using excuses</a:t>
            </a:r>
          </a:p>
          <a:p>
            <a:r>
              <a:rPr lang="en-GB" sz="2200" dirty="0">
                <a:solidFill>
                  <a:schemeClr val="tx1"/>
                </a:solidFill>
                <a:latin typeface="Times New Roman" panose="02020603050405020304" pitchFamily="18" charset="0"/>
                <a:cs typeface="Times New Roman" panose="02020603050405020304" pitchFamily="18" charset="0"/>
              </a:rPr>
              <a:t>Lack of interest and enthusiasm</a:t>
            </a:r>
          </a:p>
          <a:p>
            <a:r>
              <a:rPr lang="en-GB" sz="2200" dirty="0">
                <a:solidFill>
                  <a:schemeClr val="tx1"/>
                </a:solidFill>
                <a:latin typeface="Times New Roman" panose="02020603050405020304" pitchFamily="18" charset="0"/>
                <a:cs typeface="Times New Roman" panose="02020603050405020304" pitchFamily="18" charset="0"/>
              </a:rPr>
              <a:t>Lack of preparation</a:t>
            </a:r>
          </a:p>
          <a:p>
            <a:r>
              <a:rPr lang="en-GB" sz="2200" dirty="0">
                <a:solidFill>
                  <a:schemeClr val="tx1"/>
                </a:solidFill>
                <a:latin typeface="Times New Roman" panose="02020603050405020304" pitchFamily="18" charset="0"/>
                <a:cs typeface="Times New Roman" panose="02020603050405020304" pitchFamily="18" charset="0"/>
              </a:rPr>
              <a:t>Poor knowledge of role</a:t>
            </a:r>
          </a:p>
          <a:p>
            <a:r>
              <a:rPr lang="en-GB" sz="2200" dirty="0">
                <a:solidFill>
                  <a:schemeClr val="tx1"/>
                </a:solidFill>
                <a:latin typeface="Times New Roman" panose="02020603050405020304" pitchFamily="18" charset="0"/>
                <a:cs typeface="Times New Roman" panose="02020603050405020304" pitchFamily="18" charset="0"/>
              </a:rPr>
              <a:t>Failure to give concrete examples of skills</a:t>
            </a:r>
          </a:p>
          <a:p>
            <a:r>
              <a:rPr lang="en-GB" sz="2200" dirty="0">
                <a:solidFill>
                  <a:schemeClr val="tx1"/>
                </a:solidFill>
                <a:latin typeface="Times New Roman" panose="02020603050405020304" pitchFamily="18" charset="0"/>
                <a:cs typeface="Times New Roman" panose="02020603050405020304" pitchFamily="18" charset="0"/>
              </a:rPr>
              <a:t>Over emphasis on money/rewards</a:t>
            </a:r>
          </a:p>
          <a:p>
            <a:r>
              <a:rPr lang="en-GB" sz="2200" dirty="0">
                <a:solidFill>
                  <a:schemeClr val="tx1"/>
                </a:solidFill>
                <a:latin typeface="Times New Roman" panose="02020603050405020304" pitchFamily="18" charset="0"/>
                <a:cs typeface="Times New Roman" panose="02020603050405020304" pitchFamily="18" charset="0"/>
              </a:rPr>
              <a:t>Lack of career plan</a:t>
            </a:r>
          </a:p>
          <a:p>
            <a:endParaRPr lang="en-US" sz="2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 y="295910"/>
            <a:ext cx="11946255" cy="132080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ESTABLISHING THE FIRST GREAT IMPRESSION</a:t>
            </a:r>
          </a:p>
        </p:txBody>
      </p:sp>
      <p:sp>
        <p:nvSpPr>
          <p:cNvPr id="3" name="Content Placeholder 2"/>
          <p:cNvSpPr>
            <a:spLocks noGrp="1"/>
          </p:cNvSpPr>
          <p:nvPr>
            <p:ph idx="1"/>
          </p:nvPr>
        </p:nvSpPr>
        <p:spPr>
          <a:xfrm>
            <a:off x="244475" y="2160905"/>
            <a:ext cx="10509885" cy="3880485"/>
          </a:xfrm>
        </p:spPr>
        <p:txBody>
          <a:bodyPr>
            <a:normAutofit/>
          </a:bodyPr>
          <a:lstStyle/>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To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make a great first impression,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use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your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EMPATHY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skills. </a:t>
            </a: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But what is empathetic and what does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it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mean to have empathy skills? </a:t>
            </a: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The best answer comes from Dr. Helen </a:t>
            </a:r>
            <a:r>
              <a:rPr lang="en-US" sz="3200" dirty="0" err="1">
                <a:solidFill>
                  <a:schemeClr val="tx1">
                    <a:lumMod val="95000"/>
                    <a:lumOff val="5000"/>
                  </a:schemeClr>
                </a:solidFill>
                <a:effectLst/>
                <a:latin typeface="Times New Roman" panose="02020603050405020304" pitchFamily="18" charset="0"/>
                <a:cs typeface="Times New Roman" panose="02020603050405020304" pitchFamily="18" charset="0"/>
              </a:rPr>
              <a:t>Riese</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who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teaches empathy at the Harvard Medical School. </a:t>
            </a:r>
          </a:p>
          <a:p>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295910"/>
            <a:ext cx="8596630" cy="118618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EMPATHY</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435" y="1233170"/>
            <a:ext cx="10096500" cy="4876800"/>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8596630" cy="73787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E-EYE-CONTACT</a:t>
            </a:r>
          </a:p>
        </p:txBody>
      </p:sp>
      <p:sp>
        <p:nvSpPr>
          <p:cNvPr id="3" name="Content Placeholder 2"/>
          <p:cNvSpPr>
            <a:spLocks noGrp="1"/>
          </p:cNvSpPr>
          <p:nvPr>
            <p:ph idx="1"/>
          </p:nvPr>
        </p:nvSpPr>
        <p:spPr>
          <a:xfrm>
            <a:off x="680085" y="1633855"/>
            <a:ext cx="5623560" cy="5062220"/>
          </a:xfrm>
        </p:spPr>
        <p:txBody>
          <a:bodyPr>
            <a:no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ll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human beings have the innate desire to be seen.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So it's very important to make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good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eye contact with the people we meet,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especially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people we meet during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job interview process.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definitely need to make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good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eye contact when we offer a person a firm handshake. </a:t>
            </a:r>
          </a:p>
          <a:p>
            <a:pPr algn="just"/>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9591" y="609599"/>
            <a:ext cx="3612997" cy="205740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8356" y="3475955"/>
            <a:ext cx="3833421" cy="22149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251460"/>
            <a:ext cx="8596630" cy="93218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M-MUSCLES IN YOUR FACE</a:t>
            </a:r>
          </a:p>
        </p:txBody>
      </p:sp>
      <p:sp>
        <p:nvSpPr>
          <p:cNvPr id="3" name="Content Placeholder 2"/>
          <p:cNvSpPr>
            <a:spLocks noGrp="1"/>
          </p:cNvSpPr>
          <p:nvPr>
            <p:ph idx="1"/>
          </p:nvPr>
        </p:nvSpPr>
        <p:spPr>
          <a:xfrm>
            <a:off x="680085" y="1184275"/>
            <a:ext cx="5815965" cy="5464175"/>
          </a:xfrm>
        </p:spPr>
        <p:txBody>
          <a:bodyPr>
            <a:normAutofit/>
          </a:bodyPr>
          <a:lstStyle/>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The M stands for the muscles in our face. </a:t>
            </a: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A person can learn a lot about us by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watching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our facial expressions. </a:t>
            </a: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During a job interview,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need to be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upbeat/cheerful,</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interested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and interesting and likable. </a:t>
            </a:r>
          </a:p>
          <a:p>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It begins with our smile. </a:t>
            </a:r>
          </a:p>
          <a:p>
            <a:endPar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050" y="966348"/>
            <a:ext cx="6001423" cy="366984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256"/>
          <a:stretch>
            <a:fillRect/>
          </a:stretch>
        </p:blipFill>
        <p:spPr>
          <a:xfrm>
            <a:off x="6496049" y="2669104"/>
            <a:ext cx="3562687" cy="336028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P-POSTURE</a:t>
            </a:r>
          </a:p>
        </p:txBody>
      </p:sp>
      <p:sp>
        <p:nvSpPr>
          <p:cNvPr id="3" name="Content Placeholder 2"/>
          <p:cNvSpPr>
            <a:spLocks noGrp="1"/>
          </p:cNvSpPr>
          <p:nvPr>
            <p:ph idx="1"/>
          </p:nvPr>
        </p:nvSpPr>
        <p:spPr>
          <a:xfrm>
            <a:off x="680085" y="1783715"/>
            <a:ext cx="10249535" cy="2010410"/>
          </a:xfrm>
        </p:spPr>
        <p:txBody>
          <a:bodyPr>
            <a:normAutofit/>
          </a:bodyPr>
          <a:lstStyle/>
          <a:p>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P stands for posture.  </a:t>
            </a:r>
          </a:p>
          <a:p>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This behavior includes the body posture,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our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hand gestures, eye movement and the use of space. </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2825" r="1"/>
          <a:stretch>
            <a:fillRect/>
          </a:stretch>
        </p:blipFill>
        <p:spPr>
          <a:xfrm>
            <a:off x="6638146" y="3802879"/>
            <a:ext cx="5447855" cy="3075574"/>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26"/>
          <a:stretch>
            <a:fillRect/>
          </a:stretch>
        </p:blipFill>
        <p:spPr>
          <a:xfrm>
            <a:off x="1142180" y="3794333"/>
            <a:ext cx="5495966" cy="310457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685" y="609600"/>
            <a:ext cx="9000490" cy="1320800"/>
          </a:xfrm>
        </p:spPr>
        <p:txBody>
          <a:bodyPr/>
          <a:lstStyle/>
          <a:p>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A-AFFECT OF A GOOD STORY</a:t>
            </a:r>
          </a:p>
        </p:txBody>
      </p:sp>
      <p:sp>
        <p:nvSpPr>
          <p:cNvPr id="3" name="Content Placeholder 2"/>
          <p:cNvSpPr>
            <a:spLocks noGrp="1"/>
          </p:cNvSpPr>
          <p:nvPr>
            <p:ph idx="1"/>
          </p:nvPr>
        </p:nvSpPr>
        <p:spPr>
          <a:xfrm>
            <a:off x="73660" y="2063115"/>
            <a:ext cx="7201535" cy="4271645"/>
          </a:xfrm>
        </p:spPr>
        <p:txBody>
          <a:bodyPr>
            <a:no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A stands for the effect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good story has on another person.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Stories are a universal language of thoughts.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all appreciate a good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story, one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where we can share feelings of joy or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hope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or conquering a challenge.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Sharing a good story can give even the most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averse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people a sense of commonality and community. </a:t>
            </a:r>
          </a:p>
          <a:p>
            <a:pPr marL="0" indent="0" algn="just">
              <a:buNone/>
            </a:pPr>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8244" y="2512762"/>
            <a:ext cx="4719849" cy="23291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7756" y="28229"/>
            <a:ext cx="4710337" cy="24845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8942"/>
            <a:ext cx="8596668" cy="772732"/>
          </a:xfrm>
        </p:spPr>
        <p:txBody>
          <a:bodyPr/>
          <a:lstStyle/>
          <a:p>
            <a:r>
              <a:rPr lang="en-US" b="1" dirty="0" smtClean="0">
                <a:solidFill>
                  <a:schemeClr val="tx1"/>
                </a:solidFill>
                <a:latin typeface="Times New Roman" panose="02020603050405020304" pitchFamily="18" charset="0"/>
                <a:cs typeface="Times New Roman" panose="02020603050405020304" pitchFamily="18" charset="0"/>
              </a:rPr>
              <a:t>1. Interviewing Skills for Managers</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4" y="991675"/>
            <a:ext cx="8596668" cy="5653824"/>
          </a:xfrm>
        </p:spPr>
        <p:txBody>
          <a:bodyPr>
            <a:normAutofit/>
          </a:bodyPr>
          <a:lstStyle/>
          <a:p>
            <a:pPr marL="0" indent="0">
              <a:buNone/>
            </a:pPr>
            <a:r>
              <a:rPr lang="en-US" sz="2800" u="sng" dirty="0" smtClean="0">
                <a:solidFill>
                  <a:schemeClr val="tx1"/>
                </a:solidFill>
                <a:latin typeface="Times New Roman" panose="02020603050405020304" pitchFamily="18" charset="0"/>
                <a:cs typeface="Times New Roman" panose="02020603050405020304" pitchFamily="18" charset="0"/>
              </a:rPr>
              <a:t>Outline</a:t>
            </a:r>
          </a:p>
          <a:p>
            <a:pPr>
              <a:buAutoNum type="arabicPeriod"/>
            </a:pPr>
            <a:r>
              <a:rPr lang="en-US" sz="2800" dirty="0" smtClean="0">
                <a:solidFill>
                  <a:schemeClr val="tx1"/>
                </a:solidFill>
                <a:latin typeface="Times New Roman" panose="02020603050405020304" pitchFamily="18" charset="0"/>
                <a:cs typeface="Times New Roman" panose="02020603050405020304" pitchFamily="18" charset="0"/>
              </a:rPr>
              <a:t>Introduction</a:t>
            </a:r>
          </a:p>
          <a:p>
            <a:pPr>
              <a:buAutoNum type="arabicPeriod"/>
            </a:pPr>
            <a:r>
              <a:rPr lang="en-US" sz="2800" dirty="0" smtClean="0">
                <a:solidFill>
                  <a:schemeClr val="tx1"/>
                </a:solidFill>
                <a:latin typeface="Times New Roman" panose="02020603050405020304" pitchFamily="18" charset="0"/>
                <a:cs typeface="Times New Roman" panose="02020603050405020304" pitchFamily="18" charset="0"/>
              </a:rPr>
              <a:t>Preparing for the Interview</a:t>
            </a:r>
          </a:p>
          <a:p>
            <a:pPr>
              <a:buAutoNum type="arabicPeriod"/>
            </a:pPr>
            <a:r>
              <a:rPr lang="en-US" sz="2800" dirty="0" smtClean="0">
                <a:solidFill>
                  <a:schemeClr val="tx1"/>
                </a:solidFill>
                <a:latin typeface="Times New Roman" panose="02020603050405020304" pitchFamily="18" charset="0"/>
                <a:cs typeface="Times New Roman" panose="02020603050405020304" pitchFamily="18" charset="0"/>
              </a:rPr>
              <a:t>The Interview</a:t>
            </a:r>
          </a:p>
          <a:p>
            <a:pPr>
              <a:buAutoNum type="arabicPeriod"/>
            </a:pPr>
            <a:r>
              <a:rPr lang="en-US" sz="2800" dirty="0" smtClean="0">
                <a:solidFill>
                  <a:schemeClr val="tx1"/>
                </a:solidFill>
                <a:latin typeface="Times New Roman" panose="02020603050405020304" pitchFamily="18" charset="0"/>
                <a:cs typeface="Times New Roman" panose="02020603050405020304" pitchFamily="18" charset="0"/>
              </a:rPr>
              <a:t>Communicating effectively </a:t>
            </a:r>
          </a:p>
          <a:p>
            <a:pPr>
              <a:buAutoNum type="arabicPeriod"/>
            </a:pPr>
            <a:r>
              <a:rPr lang="en-US" sz="2800" dirty="0" smtClean="0">
                <a:solidFill>
                  <a:schemeClr val="tx1"/>
                </a:solidFill>
                <a:latin typeface="Times New Roman" panose="02020603050405020304" pitchFamily="18" charset="0"/>
                <a:cs typeface="Times New Roman" panose="02020603050405020304" pitchFamily="18" charset="0"/>
              </a:rPr>
              <a:t>After the interview</a:t>
            </a:r>
            <a:endParaRPr lang="en-US" sz="28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251460"/>
            <a:ext cx="8880475" cy="79629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T-TONE OF VOICE</a:t>
            </a:r>
          </a:p>
        </p:txBody>
      </p:sp>
      <p:sp>
        <p:nvSpPr>
          <p:cNvPr id="3" name="Content Placeholder 2"/>
          <p:cNvSpPr>
            <a:spLocks noGrp="1"/>
          </p:cNvSpPr>
          <p:nvPr>
            <p:ph idx="1"/>
          </p:nvPr>
        </p:nvSpPr>
        <p:spPr>
          <a:xfrm>
            <a:off x="125095" y="1395095"/>
            <a:ext cx="7748270" cy="5150485"/>
          </a:xfrm>
        </p:spPr>
        <p:txBody>
          <a:bodyPr>
            <a:norm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T stands for tone of voice.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It's our tone of voice that tells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others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how we feel about our message,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and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it will influence how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they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will feel about our message. </a:t>
            </a: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need to speak at the right pitch,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right speed for the situation.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When we're in front of a big crowd,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need to be proud and loud.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Don't be afraid to speak up.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6866"/>
          <a:stretch>
            <a:fillRect/>
          </a:stretch>
        </p:blipFill>
        <p:spPr>
          <a:xfrm>
            <a:off x="8045450" y="251460"/>
            <a:ext cx="4114800" cy="59010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895" y="609600"/>
            <a:ext cx="9098280" cy="132080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H-HEARING THE OTHER PERSON</a:t>
            </a:r>
          </a:p>
        </p:txBody>
      </p:sp>
      <p:sp>
        <p:nvSpPr>
          <p:cNvPr id="3" name="Content Placeholder 2"/>
          <p:cNvSpPr>
            <a:spLocks noGrp="1"/>
          </p:cNvSpPr>
          <p:nvPr>
            <p:ph idx="1"/>
          </p:nvPr>
        </p:nvSpPr>
        <p:spPr>
          <a:xfrm>
            <a:off x="175895" y="2131695"/>
            <a:ext cx="8479155" cy="4439920"/>
          </a:xfrm>
        </p:spPr>
        <p:txBody>
          <a:bodyPr>
            <a:norm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H stands for hearing the other person.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Listening is one of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most important skills we can have in life,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both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at work and at home.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probably spend more time using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our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listening skills than any other kind of skill.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Like other skills, listening takes practice.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need to both hear and understand the other person.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1054735"/>
            <a:ext cx="3269615" cy="19399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55" y="205740"/>
            <a:ext cx="5381625" cy="827405"/>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Y-YOUR QUESTIONS</a:t>
            </a:r>
          </a:p>
        </p:txBody>
      </p:sp>
      <p:sp>
        <p:nvSpPr>
          <p:cNvPr id="3" name="Content Placeholder 2"/>
          <p:cNvSpPr>
            <a:spLocks noGrp="1"/>
          </p:cNvSpPr>
          <p:nvPr>
            <p:ph idx="1"/>
          </p:nvPr>
        </p:nvSpPr>
        <p:spPr>
          <a:xfrm>
            <a:off x="123190" y="1032510"/>
            <a:ext cx="8676640" cy="5565140"/>
          </a:xfrm>
        </p:spPr>
        <p:txBody>
          <a:bodyPr>
            <a:noAutofit/>
          </a:bodyPr>
          <a:lstStyle/>
          <a:p>
            <a:pPr algn="just"/>
            <a:endPar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If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 want to make a big first impression,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need to ask quick questions too.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But we don't want to ask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too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many questions that can be sometimes annoying.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rrive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at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interview with three questions that we want to ask. </a:t>
            </a:r>
          </a:p>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For example, a good question might be,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see that your company has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five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core values and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you would repeat those values to them.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you look at the company's future,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which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core value do you think is most important?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99195" y="205740"/>
            <a:ext cx="3228340" cy="29444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30" y="609600"/>
            <a:ext cx="8431530" cy="132080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PROMOTE </a:t>
            </a:r>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YOURSELF</a:t>
            </a:r>
            <a:endPar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0321" y="2336873"/>
            <a:ext cx="5549563" cy="3599316"/>
          </a:xfrm>
        </p:spPr>
        <p:txBody>
          <a:bodyPr/>
          <a:lstStyle/>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Four Components to Promote Yourself</a:t>
            </a:r>
          </a:p>
          <a:p>
            <a:pPr marL="457200" indent="-457200" algn="just">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Know your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intentions</a:t>
            </a:r>
          </a:p>
          <a:p>
            <a:pPr marL="457200" indent="-457200" algn="just">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Promote what you believe in and own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it</a:t>
            </a:r>
          </a:p>
          <a:p>
            <a:pPr marL="457200" indent="-457200" algn="just">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State the Value Proposition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First</a:t>
            </a:r>
          </a:p>
          <a:p>
            <a:pPr marL="457200" indent="-457200" algn="just">
              <a:buFont typeface="+mj-lt"/>
              <a:buAutoNum type="arabicPeriod"/>
            </a:pP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Be Yourself</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4865" y="1170305"/>
            <a:ext cx="3621405" cy="512000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1. Know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your intentions</a:t>
            </a:r>
          </a:p>
        </p:txBody>
      </p:sp>
      <p:sp>
        <p:nvSpPr>
          <p:cNvPr id="3" name="Content Placeholder 2"/>
          <p:cNvSpPr>
            <a:spLocks noGrp="1"/>
          </p:cNvSpPr>
          <p:nvPr>
            <p:ph idx="1"/>
          </p:nvPr>
        </p:nvSpPr>
        <p:spPr>
          <a:xfrm>
            <a:off x="153670" y="2160905"/>
            <a:ext cx="10062845" cy="4403725"/>
          </a:xfrm>
        </p:spPr>
        <p:txBody>
          <a:bodyPr>
            <a:no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Knowing yourself, your intentions, what you want and don’t want, and what you will and will not share is as important in shaping how you promote yourself as is what you promote.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need to go into any opportunity with the end in mind.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But</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….be cognizant of the difference between self-promotion and shameless self-promotion.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It’s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the difference between promoting “me” and promoting “we”.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 y="235585"/>
            <a:ext cx="9817735" cy="857885"/>
          </a:xfrm>
        </p:spPr>
        <p:txBody>
          <a:bodyPr>
            <a:noAutofit/>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2. Promote what you believe in and own it </a:t>
            </a:r>
          </a:p>
        </p:txBody>
      </p:sp>
      <p:sp>
        <p:nvSpPr>
          <p:cNvPr id="3" name="Content Placeholder 2"/>
          <p:cNvSpPr>
            <a:spLocks noGrp="1"/>
          </p:cNvSpPr>
          <p:nvPr>
            <p:ph idx="1"/>
          </p:nvPr>
        </p:nvSpPr>
        <p:spPr>
          <a:xfrm>
            <a:off x="107950" y="1280160"/>
            <a:ext cx="9818370" cy="5325745"/>
          </a:xfrm>
        </p:spPr>
        <p:txBody>
          <a:bodyPr>
            <a:normAutofit/>
          </a:bodyPr>
          <a:lstStyle/>
          <a:p>
            <a:pPr algn="just"/>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I</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ntroduce </a:t>
            </a:r>
            <a:r>
              <a:rPr lang="en-US" sz="3200" dirty="0">
                <a:solidFill>
                  <a:schemeClr val="tx1">
                    <a:lumMod val="95000"/>
                    <a:lumOff val="5000"/>
                  </a:schemeClr>
                </a:solidFill>
                <a:latin typeface="Times New Roman" panose="02020603050405020304" pitchFamily="18" charset="0"/>
                <a:cs typeface="Times New Roman" panose="02020603050405020304" pitchFamily="18" charset="0"/>
              </a:rPr>
              <a:t>yourself; reflect </a:t>
            </a:r>
            <a:r>
              <a:rPr lang="en-US" sz="3200" dirty="0" smtClean="0">
                <a:solidFill>
                  <a:schemeClr val="tx1">
                    <a:lumMod val="95000"/>
                    <a:lumOff val="5000"/>
                  </a:schemeClr>
                </a:solidFill>
                <a:latin typeface="Times New Roman" panose="02020603050405020304" pitchFamily="18" charset="0"/>
                <a:cs typeface="Times New Roman" panose="02020603050405020304" pitchFamily="18" charset="0"/>
              </a:rPr>
              <a:t>on your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ideas and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solutions .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Share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examples, show your passion, translate the difference you have made, and most importantly focus on for whom.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When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you let people know what you stand for, what you believe in, and how you can improve conditions associated with your beliefs, you are </a:t>
            </a:r>
            <a:r>
              <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rPr>
              <a:t>sharing authenticity.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6955" y="235585"/>
            <a:ext cx="1951990" cy="221361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3</a:t>
            </a:r>
            <a:r>
              <a:rPr lang="en-US" b="1" dirty="0">
                <a:solidFill>
                  <a:schemeClr val="tx1">
                    <a:lumMod val="95000"/>
                    <a:lumOff val="5000"/>
                  </a:schemeClr>
                </a:solidFill>
                <a:latin typeface="Times New Roman" panose="02020603050405020304" pitchFamily="18" charset="0"/>
                <a:cs typeface="Times New Roman" panose="02020603050405020304" pitchFamily="18" charset="0"/>
              </a:rPr>
              <a:t>. State the Value Proposition First</a:t>
            </a:r>
          </a:p>
        </p:txBody>
      </p:sp>
      <p:sp>
        <p:nvSpPr>
          <p:cNvPr id="3" name="Content Placeholder 2"/>
          <p:cNvSpPr>
            <a:spLocks noGrp="1"/>
          </p:cNvSpPr>
          <p:nvPr>
            <p:ph idx="1"/>
          </p:nvPr>
        </p:nvSpPr>
        <p:spPr>
          <a:xfrm>
            <a:off x="93980" y="1379220"/>
            <a:ext cx="8943975" cy="5320665"/>
          </a:xfrm>
        </p:spPr>
        <p:txBody>
          <a:bodyPr>
            <a:noAutofit/>
          </a:bodyPr>
          <a:lstStyle/>
          <a:p>
            <a:pPr algn="just"/>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The value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proposition</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“what’s in it for me</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 </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Your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audience is listening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for solutions to their problems, for benefits to their organization, and/or for truly interesting information that adds value to their knowledge base. </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They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are not listening to simply allow you to state fact after fact, accomplishment after accomplishment, or skill after skill. Boring……and also somewhat obnoxious. </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They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are listening for the value proposition. So, start with it first. Snag their interest.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7955" y="608965"/>
            <a:ext cx="3127375" cy="417639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250190"/>
            <a:ext cx="8994775" cy="1119505"/>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4. Be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Yourself</a:t>
            </a:r>
          </a:p>
        </p:txBody>
      </p:sp>
      <p:sp>
        <p:nvSpPr>
          <p:cNvPr id="3" name="Content Placeholder 2"/>
          <p:cNvSpPr>
            <a:spLocks noGrp="1"/>
          </p:cNvSpPr>
          <p:nvPr>
            <p:ph idx="1"/>
          </p:nvPr>
        </p:nvSpPr>
        <p:spPr>
          <a:xfrm>
            <a:off x="278765" y="1369060"/>
            <a:ext cx="7965440" cy="5343525"/>
          </a:xfrm>
        </p:spPr>
        <p:txBody>
          <a:bodyPr>
            <a:noAutofit/>
          </a:bodyPr>
          <a:lstStyle/>
          <a:p>
            <a:pPr algn="just"/>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We’ve often heard the saying, “fake it ‘till you make it”.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But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its purpose is to solve a problem temporarily.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When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you are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self-promoting</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 the person you are promoting needs to actually be who you are…not a manifestation of who you’d like to be or believe you should be.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If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you’re not naturally loud and outgoing, don’t try to be. Quiet is just as good.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4840" y="249555"/>
            <a:ext cx="3879850" cy="27965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 y="130810"/>
            <a:ext cx="11767185" cy="857885"/>
          </a:xfrm>
        </p:spPr>
        <p:txBody>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TOP 10 MOST WANTED SKILLS IN INTERVIEW</a:t>
            </a:r>
          </a:p>
        </p:txBody>
      </p:sp>
      <p:sp>
        <p:nvSpPr>
          <p:cNvPr id="3" name="Content Placeholder 2"/>
          <p:cNvSpPr>
            <a:spLocks noGrp="1"/>
          </p:cNvSpPr>
          <p:nvPr>
            <p:ph idx="1"/>
          </p:nvPr>
        </p:nvSpPr>
        <p:spPr>
          <a:xfrm>
            <a:off x="187325" y="886460"/>
            <a:ext cx="11645265" cy="5668010"/>
          </a:xfrm>
        </p:spPr>
        <p:txBody>
          <a:bodyPr>
            <a:normAutofit/>
          </a:bodyPr>
          <a:lstStyle/>
          <a:p>
            <a:pPr marL="0" indent="0" algn="just">
              <a:buNone/>
            </a:pPr>
            <a:r>
              <a:rPr lang="en-US" sz="24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rPr>
              <a:t>10. Problem </a:t>
            </a: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Solving Skills: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Employers want to know you can make decisions. You can solve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problems.</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smtClean="0">
                <a:solidFill>
                  <a:schemeClr val="tx1">
                    <a:lumMod val="95000"/>
                    <a:lumOff val="5000"/>
                  </a:schemeClr>
                </a:solidFill>
                <a:effectLst/>
                <a:latin typeface="Times New Roman" panose="02020603050405020304" pitchFamily="18" charset="0"/>
                <a:cs typeface="Times New Roman" panose="02020603050405020304" pitchFamily="18" charset="0"/>
              </a:rPr>
              <a:t>9. Planning </a:t>
            </a: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and Organization: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You know how to plan and organize your time. Managers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want to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know you can set goals and reach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them.</a:t>
            </a:r>
            <a:endPar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8. Flexibility and Adaptability:</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Organizations expect you to be flexible and adaptable. You can manage multiple assignments and tasks, you can set priorities, you can adapt to changing conditions, and work assignments. </a:t>
            </a:r>
            <a:endPar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7. Interpersonal Skills: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You have good interpersonal skills, you have a high emotional IQ, you know how to get along with others, and minimize conflict. Employers want to know you can relate to other people and cultures with sensitivity and awareness.</a:t>
            </a: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6. Strength of Character: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you are honest, you have integrity, loyalty, strength of character. Your supervisor certainly expects you to be trustworthy and honest.</a:t>
            </a:r>
          </a:p>
          <a:p>
            <a:pPr marL="0" indent="0" algn="just">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25" y="175895"/>
            <a:ext cx="11977370" cy="721995"/>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TOP 10 MOST WANTED SKILLS IN INTERVIEW</a:t>
            </a:r>
          </a:p>
        </p:txBody>
      </p:sp>
      <p:sp>
        <p:nvSpPr>
          <p:cNvPr id="3" name="Content Placeholder 2"/>
          <p:cNvSpPr>
            <a:spLocks noGrp="1"/>
          </p:cNvSpPr>
          <p:nvPr>
            <p:ph idx="1"/>
          </p:nvPr>
        </p:nvSpPr>
        <p:spPr>
          <a:xfrm>
            <a:off x="124460" y="1010285"/>
            <a:ext cx="11560175" cy="5459095"/>
          </a:xfrm>
        </p:spPr>
        <p:txBody>
          <a:bodyPr>
            <a:normAutofit/>
          </a:bodyPr>
          <a:lstStyle/>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5. Technical Skills:</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you have the skills you need to actually perform your work. Firms want you to know you have the skill set to do the job, of course. But that's not all. </a:t>
            </a: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4. Teamwork:</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You can work confidently within a group., You let your voice be heard and respect what others have to say. Because so many jobs involve working in groups, employers want you to be able to work well with others. To fit in with the team. </a:t>
            </a: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3. Self-Motivation:</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 You are a self motivated person, you take initiative, you work hard. Organizations don't want people who always have to be told what to do. They want you to take responsibility for your work.</a:t>
            </a: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2. Evolutionary Skills: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You know how to learn, and how to continually improve. Every potential employer wants to know you can grow and evolve in your work. And now the number one skill that employers are looking for.</a:t>
            </a:r>
          </a:p>
          <a:p>
            <a:pPr marL="0" indent="0" algn="just">
              <a:buNone/>
            </a:pPr>
            <a:r>
              <a:rPr lang="en-US" sz="2400" b="1" u="sng" dirty="0">
                <a:solidFill>
                  <a:schemeClr val="tx1">
                    <a:lumMod val="95000"/>
                    <a:lumOff val="5000"/>
                  </a:schemeClr>
                </a:solidFill>
                <a:effectLst/>
                <a:latin typeface="Times New Roman" panose="02020603050405020304" pitchFamily="18" charset="0"/>
                <a:cs typeface="Times New Roman" panose="02020603050405020304" pitchFamily="18" charset="0"/>
              </a:rPr>
              <a:t>1. Communication Skills: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are a clear, concise, and effective communicator. Employers want you to be able to speak and listen effectively.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281" y="167426"/>
            <a:ext cx="8667482" cy="708338"/>
          </a:xfrm>
        </p:spPr>
        <p:txBody>
          <a:bodyPr/>
          <a:lstStyle/>
          <a:p>
            <a:r>
              <a:rPr lang="en-US" sz="4000" b="1" dirty="0" smtClean="0">
                <a:solidFill>
                  <a:schemeClr val="tx1"/>
                </a:solidFill>
                <a:latin typeface="Times New Roman" panose="02020603050405020304" pitchFamily="18" charset="0"/>
                <a:cs typeface="Times New Roman" panose="02020603050405020304" pitchFamily="18" charset="0"/>
              </a:rPr>
              <a:t>1. I.S. </a:t>
            </a:r>
            <a:r>
              <a:rPr lang="en-US" sz="4000" b="1" dirty="0">
                <a:solidFill>
                  <a:schemeClr val="tx1"/>
                </a:solidFill>
                <a:latin typeface="Times New Roman" panose="02020603050405020304" pitchFamily="18" charset="0"/>
                <a:cs typeface="Times New Roman" panose="02020603050405020304" pitchFamily="18" charset="0"/>
              </a:rPr>
              <a:t>for </a:t>
            </a:r>
            <a:r>
              <a:rPr lang="en-US" sz="4000" b="1" dirty="0" smtClean="0">
                <a:solidFill>
                  <a:schemeClr val="tx1"/>
                </a:solidFill>
                <a:latin typeface="Times New Roman" panose="02020603050405020304" pitchFamily="18" charset="0"/>
                <a:cs typeface="Times New Roman" panose="02020603050405020304" pitchFamily="18" charset="0"/>
              </a:rPr>
              <a:t>Managers-</a:t>
            </a:r>
            <a:r>
              <a:rPr lang="en-US" sz="4000" b="1" dirty="0" smtClean="0">
                <a:solidFill>
                  <a:schemeClr val="tx1"/>
                </a:solidFill>
                <a:latin typeface="Viner Hand ITC" panose="03070502030502020203" pitchFamily="66" charset="0"/>
                <a:cs typeface="Times New Roman" panose="02020603050405020304" pitchFamily="18" charset="0"/>
              </a:rPr>
              <a:t>Introduction</a:t>
            </a:r>
            <a:endParaRPr lang="en-US" sz="4000" dirty="0">
              <a:latin typeface="Viner Hand ITC" panose="03070502030502020203" pitchFamily="66" charset="0"/>
            </a:endParaRPr>
          </a:p>
        </p:txBody>
      </p:sp>
      <p:sp>
        <p:nvSpPr>
          <p:cNvPr id="3" name="Content Placeholder 2"/>
          <p:cNvSpPr>
            <a:spLocks noGrp="1"/>
          </p:cNvSpPr>
          <p:nvPr>
            <p:ph idx="1"/>
          </p:nvPr>
        </p:nvSpPr>
        <p:spPr>
          <a:xfrm>
            <a:off x="167424" y="1107583"/>
            <a:ext cx="11809927" cy="5473521"/>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Job interviews are an essential part of making a sound hiring decision.  </a:t>
            </a:r>
            <a:endParaRPr lang="en-US" sz="2400" dirty="0" smtClean="0">
              <a:solidFill>
                <a:schemeClr val="tx1"/>
              </a:solidFill>
              <a:latin typeface="Times New Roman" panose="02020603050405020304" pitchFamily="18" charset="0"/>
              <a:cs typeface="Times New Roman" panose="02020603050405020304" pitchFamily="18" charset="0"/>
            </a:endParaRPr>
          </a:p>
          <a:p>
            <a:pPr algn="just"/>
            <a:r>
              <a:rPr lang="en-US" sz="2400" dirty="0" smtClean="0">
                <a:solidFill>
                  <a:schemeClr val="tx1"/>
                </a:solidFill>
                <a:latin typeface="Times New Roman" panose="02020603050405020304" pitchFamily="18" charset="0"/>
                <a:cs typeface="Times New Roman" panose="02020603050405020304" pitchFamily="18" charset="0"/>
              </a:rPr>
              <a:t>Why </a:t>
            </a:r>
            <a:r>
              <a:rPr lang="en-US" sz="2400" dirty="0">
                <a:solidFill>
                  <a:schemeClr val="tx1"/>
                </a:solidFill>
                <a:latin typeface="Times New Roman" panose="02020603050405020304" pitchFamily="18" charset="0"/>
                <a:cs typeface="Times New Roman" panose="02020603050405020304" pitchFamily="18" charset="0"/>
              </a:rPr>
              <a:t>is interviewing so important? </a:t>
            </a:r>
            <a:endParaRPr lang="en-US" sz="2400"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400" dirty="0" smtClean="0">
                <a:solidFill>
                  <a:schemeClr val="tx1"/>
                </a:solidFill>
                <a:latin typeface="Times New Roman" panose="02020603050405020304" pitchFamily="18" charset="0"/>
                <a:cs typeface="Times New Roman" panose="02020603050405020304" pitchFamily="18" charset="0"/>
              </a:rPr>
              <a:t>After narrowing down </a:t>
            </a:r>
            <a:r>
              <a:rPr lang="en-US" sz="2400" dirty="0">
                <a:solidFill>
                  <a:schemeClr val="tx1"/>
                </a:solidFill>
                <a:latin typeface="Times New Roman" panose="02020603050405020304" pitchFamily="18" charset="0"/>
                <a:cs typeface="Times New Roman" panose="02020603050405020304" pitchFamily="18" charset="0"/>
              </a:rPr>
              <a:t>the talent  </a:t>
            </a:r>
            <a:r>
              <a:rPr lang="en-US" sz="2400" dirty="0" smtClean="0">
                <a:solidFill>
                  <a:schemeClr val="tx1"/>
                </a:solidFill>
                <a:latin typeface="Times New Roman" panose="02020603050405020304" pitchFamily="18" charset="0"/>
                <a:cs typeface="Times New Roman" panose="02020603050405020304" pitchFamily="18" charset="0"/>
              </a:rPr>
              <a:t>pool,</a:t>
            </a:r>
            <a:r>
              <a:rPr lang="en-US" sz="2400" b="1" dirty="0" smtClean="0">
                <a:solidFill>
                  <a:schemeClr val="tx1"/>
                </a:solidFill>
                <a:latin typeface="Times New Roman" panose="02020603050405020304" pitchFamily="18" charset="0"/>
                <a:cs typeface="Times New Roman" panose="02020603050405020304" pitchFamily="18" charset="0"/>
              </a:rPr>
              <a:t> the </a:t>
            </a:r>
            <a:r>
              <a:rPr lang="en-US" sz="2400" b="1" dirty="0">
                <a:solidFill>
                  <a:schemeClr val="tx1"/>
                </a:solidFill>
                <a:latin typeface="Times New Roman" panose="02020603050405020304" pitchFamily="18" charset="0"/>
                <a:cs typeface="Times New Roman" panose="02020603050405020304" pitchFamily="18" charset="0"/>
              </a:rPr>
              <a:t>most qualified </a:t>
            </a:r>
            <a:r>
              <a:rPr lang="en-US" sz="2400" b="1" dirty="0" smtClean="0">
                <a:solidFill>
                  <a:schemeClr val="tx1"/>
                </a:solidFill>
                <a:latin typeface="Times New Roman" panose="02020603050405020304" pitchFamily="18" charset="0"/>
                <a:cs typeface="Times New Roman" panose="02020603050405020304" pitchFamily="18" charset="0"/>
              </a:rPr>
              <a:t>applicants are met</a:t>
            </a:r>
            <a:r>
              <a:rPr lang="en-US" sz="2400" dirty="0" smtClean="0">
                <a:solidFill>
                  <a:schemeClr val="tx1"/>
                </a:solidFill>
                <a:latin typeface="Times New Roman" panose="02020603050405020304" pitchFamily="18" charset="0"/>
                <a:cs typeface="Times New Roman" panose="02020603050405020304" pitchFamily="18" charset="0"/>
              </a:rPr>
              <a:t>. </a:t>
            </a:r>
          </a:p>
          <a:p>
            <a:pPr marL="0" indent="0" algn="just">
              <a:buNone/>
            </a:pPr>
            <a:r>
              <a:rPr lang="en-US" sz="2400" dirty="0" smtClean="0">
                <a:solidFill>
                  <a:schemeClr val="tx1"/>
                </a:solidFill>
                <a:latin typeface="Times New Roman" panose="02020603050405020304" pitchFamily="18" charset="0"/>
                <a:cs typeface="Times New Roman" panose="02020603050405020304" pitchFamily="18" charset="0"/>
              </a:rPr>
              <a:t>Job </a:t>
            </a:r>
            <a:r>
              <a:rPr lang="en-US" sz="2400" dirty="0">
                <a:solidFill>
                  <a:schemeClr val="tx1"/>
                </a:solidFill>
                <a:latin typeface="Times New Roman" panose="02020603050405020304" pitchFamily="18" charset="0"/>
                <a:cs typeface="Times New Roman" panose="02020603050405020304" pitchFamily="18" charset="0"/>
              </a:rPr>
              <a:t>interviews </a:t>
            </a:r>
            <a:r>
              <a:rPr lang="en-US" sz="2400" dirty="0" smtClean="0">
                <a:solidFill>
                  <a:schemeClr val="tx1"/>
                </a:solidFill>
                <a:latin typeface="Times New Roman" panose="02020603050405020304" pitchFamily="18" charset="0"/>
                <a:cs typeface="Times New Roman" panose="02020603050405020304" pitchFamily="18" charset="0"/>
              </a:rPr>
              <a:t>supply:</a:t>
            </a:r>
          </a:p>
          <a:p>
            <a:pPr marL="457200" indent="-457200" algn="just">
              <a:buFont typeface="+mj-lt"/>
              <a:buAutoNum type="arabicPeriod"/>
            </a:pP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b="1" dirty="0">
                <a:solidFill>
                  <a:schemeClr val="tx1"/>
                </a:solidFill>
                <a:latin typeface="Times New Roman" panose="02020603050405020304" pitchFamily="18" charset="0"/>
                <a:cs typeface="Times New Roman" panose="02020603050405020304" pitchFamily="18" charset="0"/>
              </a:rPr>
              <a:t>firsthand information about a candidate’s career, </a:t>
            </a:r>
            <a:endParaRPr lang="en-US" sz="2400" b="1" dirty="0" smtClean="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b="1" dirty="0" smtClean="0">
                <a:solidFill>
                  <a:schemeClr val="tx1"/>
                </a:solidFill>
                <a:latin typeface="Times New Roman" panose="02020603050405020304" pitchFamily="18" charset="0"/>
                <a:cs typeface="Times New Roman" panose="02020603050405020304" pitchFamily="18" charset="0"/>
              </a:rPr>
              <a:t>work </a:t>
            </a:r>
            <a:r>
              <a:rPr lang="en-US" sz="2400" b="1" dirty="0">
                <a:solidFill>
                  <a:schemeClr val="tx1"/>
                </a:solidFill>
                <a:latin typeface="Times New Roman" panose="02020603050405020304" pitchFamily="18" charset="0"/>
                <a:cs typeface="Times New Roman" panose="02020603050405020304" pitchFamily="18" charset="0"/>
              </a:rPr>
              <a:t>experience and skill </a:t>
            </a:r>
            <a:r>
              <a:rPr lang="en-US" sz="2400" b="1" dirty="0" smtClean="0">
                <a:solidFill>
                  <a:schemeClr val="tx1"/>
                </a:solidFill>
                <a:latin typeface="Times New Roman" panose="02020603050405020304" pitchFamily="18" charset="0"/>
                <a:cs typeface="Times New Roman" panose="02020603050405020304" pitchFamily="18" charset="0"/>
              </a:rPr>
              <a:t>level, </a:t>
            </a:r>
          </a:p>
          <a:p>
            <a:pPr marL="457200" indent="-457200" algn="just">
              <a:buFont typeface="+mj-lt"/>
              <a:buAutoNum type="arabicPeriod"/>
            </a:pPr>
            <a:r>
              <a:rPr lang="en-US" sz="2400" dirty="0" smtClean="0">
                <a:latin typeface="Times New Roman" panose="02020603050405020304" pitchFamily="18" charset="0"/>
                <a:cs typeface="Times New Roman" panose="02020603050405020304" pitchFamily="18" charset="0"/>
              </a:rPr>
              <a:t>A</a:t>
            </a:r>
            <a:r>
              <a:rPr lang="en-US" sz="2400" dirty="0" smtClean="0">
                <a:solidFill>
                  <a:schemeClr val="tx1"/>
                </a:solidFill>
                <a:latin typeface="Times New Roman" panose="02020603050405020304" pitchFamily="18" charset="0"/>
                <a:cs typeface="Times New Roman" panose="02020603050405020304" pitchFamily="18" charset="0"/>
              </a:rPr>
              <a:t>ttributes such as, a </a:t>
            </a:r>
            <a:r>
              <a:rPr lang="en-US" sz="2400" dirty="0">
                <a:solidFill>
                  <a:schemeClr val="tx1"/>
                </a:solidFill>
                <a:latin typeface="Times New Roman" panose="02020603050405020304" pitchFamily="18" charset="0"/>
                <a:cs typeface="Times New Roman" panose="02020603050405020304" pitchFamily="18" charset="0"/>
              </a:rPr>
              <a:t>general sense of overall intelligence, aptitude, enthusiasm and attitude — and how those attributes match up to the requirements of the </a:t>
            </a:r>
            <a:r>
              <a:rPr lang="en-US" sz="2400" dirty="0" smtClean="0">
                <a:solidFill>
                  <a:schemeClr val="tx1"/>
                </a:solidFill>
                <a:latin typeface="Times New Roman" panose="02020603050405020304" pitchFamily="18" charset="0"/>
                <a:cs typeface="Times New Roman" panose="02020603050405020304" pitchFamily="18" charset="0"/>
              </a:rPr>
              <a:t>job.</a:t>
            </a:r>
          </a:p>
          <a:p>
            <a:pPr marL="457200" indent="-457200" algn="just">
              <a:buFont typeface="+mj-lt"/>
              <a:buAutoNum type="arabicPeriod"/>
            </a:pPr>
            <a:r>
              <a:rPr lang="en-US" sz="2400" b="1" dirty="0" smtClean="0">
                <a:solidFill>
                  <a:schemeClr val="tx1"/>
                </a:solidFill>
                <a:latin typeface="Times New Roman" panose="02020603050405020304" pitchFamily="18" charset="0"/>
                <a:cs typeface="Times New Roman" panose="02020603050405020304" pitchFamily="18" charset="0"/>
              </a:rPr>
              <a:t>insight into </a:t>
            </a:r>
            <a:r>
              <a:rPr lang="en-US" sz="2400" b="1" dirty="0">
                <a:solidFill>
                  <a:schemeClr val="tx1"/>
                </a:solidFill>
                <a:latin typeface="Times New Roman" panose="02020603050405020304" pitchFamily="18" charset="0"/>
                <a:cs typeface="Times New Roman" panose="02020603050405020304" pitchFamily="18" charset="0"/>
              </a:rPr>
              <a:t>the candidate's basic personality traits</a:t>
            </a:r>
            <a:r>
              <a:rPr lang="en-US" sz="2400" dirty="0">
                <a:solidFill>
                  <a:schemeClr val="tx1"/>
                </a:solidFill>
                <a:latin typeface="Times New Roman" panose="02020603050405020304" pitchFamily="18" charset="0"/>
                <a:cs typeface="Times New Roman" panose="02020603050405020304" pitchFamily="18" charset="0"/>
              </a:rPr>
              <a:t>, motivation to tackle the responsibilities of the job, desire to become a part of the company and ability to integrate into the current work team.</a:t>
            </a:r>
          </a:p>
          <a:p>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96465" y="31115"/>
            <a:ext cx="7084695" cy="6692265"/>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 y="609600"/>
            <a:ext cx="10406380" cy="1320800"/>
          </a:xfrm>
        </p:spPr>
        <p:txBody>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10 Tough Interview Questions and Ten Great Answers</a:t>
            </a:r>
          </a:p>
        </p:txBody>
      </p:sp>
      <p:sp>
        <p:nvSpPr>
          <p:cNvPr id="3" name="Content Placeholder 2"/>
          <p:cNvSpPr>
            <a:spLocks noGrp="1"/>
          </p:cNvSpPr>
          <p:nvPr>
            <p:ph idx="1"/>
          </p:nvPr>
        </p:nvSpPr>
        <p:spPr>
          <a:xfrm>
            <a:off x="677545" y="2160905"/>
            <a:ext cx="9778365" cy="3880485"/>
          </a:xfrm>
        </p:spPr>
        <p:txBody>
          <a:bodyPr/>
          <a:lstStyle/>
          <a:p>
            <a:r>
              <a:rPr lang="en-US" sz="3200" dirty="0" smtClean="0">
                <a:solidFill>
                  <a:schemeClr val="tx1">
                    <a:lumMod val="95000"/>
                    <a:lumOff val="5000"/>
                  </a:schemeClr>
                </a:solidFill>
                <a:latin typeface="Times New Roman" panose="02020603050405020304" pitchFamily="18" charset="0"/>
                <a:cs typeface="Times New Roman" panose="02020603050405020304" pitchFamily="18" charset="0"/>
              </a:rPr>
              <a:t>Visit the following link:</a:t>
            </a:r>
          </a:p>
          <a:p>
            <a:r>
              <a:rPr lang="en-US" sz="3200" dirty="0">
                <a:solidFill>
                  <a:schemeClr val="tx1">
                    <a:lumMod val="95000"/>
                    <a:lumOff val="5000"/>
                  </a:schemeClr>
                </a:solidFill>
                <a:latin typeface="Times New Roman" panose="02020603050405020304" pitchFamily="18" charset="0"/>
                <a:cs typeface="Times New Roman" panose="02020603050405020304" pitchFamily="18" charset="0"/>
                <a:hlinkClick r:id="rId2"/>
              </a:rPr>
              <a:t>https://collegegrad.com/mastering-the-interview/ten-tough-interview-questions-and-ten-great-answers</a:t>
            </a:r>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The 30 Second Elevator Speech </a:t>
            </a:r>
          </a:p>
        </p:txBody>
      </p:sp>
      <p:sp>
        <p:nvSpPr>
          <p:cNvPr id="3" name="Content Placeholder 2"/>
          <p:cNvSpPr>
            <a:spLocks noGrp="1"/>
          </p:cNvSpPr>
          <p:nvPr>
            <p:ph idx="1"/>
          </p:nvPr>
        </p:nvSpPr>
        <p:spPr>
          <a:xfrm>
            <a:off x="210185" y="2191385"/>
            <a:ext cx="10851515" cy="4521200"/>
          </a:xfrm>
        </p:spPr>
        <p:txBody>
          <a:bodyPr>
            <a:noAutofit/>
          </a:bodyPr>
          <a:lstStyle/>
          <a:p>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An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elevator speech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is a clear, brief message or “commercial” about you. It communicates who you are, what you’re looking for and how you can benefit a company or organization.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It’s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typically about 30 seconds, the time it takes people to ride from the top to the bottom of a building in an elevator. </a:t>
            </a:r>
            <a:endPar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idea behind having an </a:t>
            </a:r>
            <a:r>
              <a:rPr lang="en-US" sz="28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elevator speech </a:t>
            </a:r>
            <a:r>
              <a:rPr lang="en-US" sz="2800" dirty="0">
                <a:solidFill>
                  <a:schemeClr val="tx1">
                    <a:lumMod val="95000"/>
                    <a:lumOff val="5000"/>
                  </a:schemeClr>
                </a:solidFill>
                <a:effectLst/>
                <a:latin typeface="Times New Roman" panose="02020603050405020304" pitchFamily="18" charset="0"/>
                <a:cs typeface="Times New Roman" panose="02020603050405020304" pitchFamily="18" charset="0"/>
              </a:rPr>
              <a:t>is that you are prepared to share this information with anyone, at any time, even in a short elevator ride.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1580" y="83185"/>
            <a:ext cx="4630420" cy="2107565"/>
          </a:xfrm>
          <a:prstGeom prst="rect">
            <a:avLst/>
          </a:prstGeom>
        </p:spPr>
      </p:pic>
    </p:spTree>
    <p:extLst>
      <p:ext uri="{BB962C8B-B14F-4D97-AF65-F5344CB8AC3E}">
        <p14:creationId xmlns:p14="http://schemas.microsoft.com/office/powerpoint/2010/main" val="1295244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95000"/>
                    <a:lumOff val="5000"/>
                  </a:schemeClr>
                </a:solidFill>
                <a:latin typeface="Times New Roman" panose="02020603050405020304" pitchFamily="18" charset="0"/>
                <a:cs typeface="Times New Roman" panose="02020603050405020304" pitchFamily="18" charset="0"/>
              </a:rPr>
              <a:t>Continued.. </a:t>
            </a:r>
          </a:p>
        </p:txBody>
      </p:sp>
      <p:sp>
        <p:nvSpPr>
          <p:cNvPr id="3" name="Content Placeholder 2"/>
          <p:cNvSpPr>
            <a:spLocks noGrp="1"/>
          </p:cNvSpPr>
          <p:nvPr>
            <p:ph idx="1"/>
          </p:nvPr>
        </p:nvSpPr>
        <p:spPr>
          <a:xfrm>
            <a:off x="677545" y="2160905"/>
            <a:ext cx="9284970" cy="3880485"/>
          </a:xfrm>
        </p:spPr>
        <p:txBody>
          <a:bodyPr>
            <a:noAutofit/>
          </a:bodyPr>
          <a:lstStyle/>
          <a:p>
            <a:pPr algn="just"/>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It is important to have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your speech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memorized and practiced, as this is really just about you!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No one knows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you better than you do. Your elevator speech needs to sound natural, flow quickly, and leave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person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you just spoke to with a clear understanding of who you are, what you can do, and what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would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like their assistance with</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t>
            </a:r>
          </a:p>
          <a:p>
            <a:pPr algn="just"/>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436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90" y="235585"/>
            <a:ext cx="9074785" cy="118618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AN ELEVATOR </a:t>
            </a:r>
            <a:r>
              <a:rPr lang="en-US" sz="4000" b="1" dirty="0">
                <a:solidFill>
                  <a:schemeClr val="tx1">
                    <a:lumMod val="95000"/>
                    <a:lumOff val="5000"/>
                  </a:schemeClr>
                </a:solidFill>
                <a:latin typeface="Times New Roman" panose="02020603050405020304" pitchFamily="18" charset="0"/>
                <a:cs typeface="Times New Roman" panose="02020603050405020304" pitchFamily="18" charset="0"/>
              </a:rPr>
              <a:t>SPEECH OUTLINE</a:t>
            </a:r>
          </a:p>
        </p:txBody>
      </p:sp>
      <p:sp>
        <p:nvSpPr>
          <p:cNvPr id="3" name="Content Placeholder 2"/>
          <p:cNvSpPr>
            <a:spLocks noGrp="1"/>
          </p:cNvSpPr>
          <p:nvPr>
            <p:ph idx="1"/>
          </p:nvPr>
        </p:nvSpPr>
        <p:spPr>
          <a:xfrm>
            <a:off x="64135" y="931545"/>
            <a:ext cx="5969000" cy="5803265"/>
          </a:xfrm>
        </p:spPr>
        <p:txBody>
          <a:bodyPr>
            <a:noAutofit/>
          </a:bodyPr>
          <a:lstStyle/>
          <a:p>
            <a:pPr marL="0" indent="0">
              <a:buNone/>
            </a:pPr>
            <a:r>
              <a:rPr lang="en-US" sz="24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Most Important 10 points:</a:t>
            </a:r>
          </a:p>
          <a:p>
            <a:pPr marL="0" indent="0">
              <a:buNone/>
            </a:pPr>
            <a:r>
              <a:rPr lang="en-US" sz="24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ABOUT YOU</a:t>
            </a: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1. Smile to your counterpart, and open with a statement or question that grabs attention: a hook </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that prompts </a:t>
            </a: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your listener to ask questions.</a:t>
            </a: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2. Tell who you are: describe you, and if you are currently working, your company.</a:t>
            </a: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3. Tell what you do and show enthusiasm.</a:t>
            </a:r>
          </a:p>
          <a:p>
            <a:pPr marL="0" indent="0">
              <a:buNone/>
            </a:pPr>
            <a:r>
              <a:rPr lang="en-US" sz="24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DO YOU OFFER</a:t>
            </a: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4. Tell what problems have solved or contributions you have made.</a:t>
            </a:r>
          </a:p>
          <a:p>
            <a:pPr marL="0" indent="0">
              <a:buNone/>
            </a:pPr>
            <a:r>
              <a:rPr lang="en-US" sz="2400" dirty="0">
                <a:solidFill>
                  <a:schemeClr val="tx1">
                    <a:lumMod val="95000"/>
                    <a:lumOff val="5000"/>
                  </a:schemeClr>
                </a:solidFill>
                <a:effectLst/>
                <a:latin typeface="Times New Roman" panose="02020603050405020304" pitchFamily="18" charset="0"/>
                <a:cs typeface="Times New Roman" panose="02020603050405020304" pitchFamily="18" charset="0"/>
              </a:rPr>
              <a:t>5. Offer a vivid example</a:t>
            </a:r>
            <a:r>
              <a:rPr lang="en-US" sz="24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t>
            </a:r>
          </a:p>
        </p:txBody>
      </p:sp>
      <p:sp>
        <p:nvSpPr>
          <p:cNvPr id="4" name="Content Placeholder 2"/>
          <p:cNvSpPr txBox="1"/>
          <p:nvPr/>
        </p:nvSpPr>
        <p:spPr>
          <a:xfrm>
            <a:off x="6033135" y="930910"/>
            <a:ext cx="6010275" cy="580390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6. Tell why you are interested in your listener.</a:t>
            </a:r>
          </a:p>
          <a:p>
            <a:pPr marL="0" indent="0">
              <a:buFont typeface="Arial" panose="020B0604020202020204" pitchFamily="34" charset="0"/>
              <a:buNone/>
            </a:pPr>
            <a:r>
              <a:rPr lang="en-US"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ARE THE BENEFITS</a:t>
            </a: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7. Tell what very special service, product or solutions you can offer him or her.</a:t>
            </a: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8. What are the advantages of working with you? How or in what ways do you differ from others?</a:t>
            </a:r>
          </a:p>
          <a:p>
            <a:pPr marL="0" indent="0">
              <a:buFont typeface="Arial" panose="020B0604020202020204" pitchFamily="34" charset="0"/>
              <a:buNone/>
            </a:pPr>
            <a:r>
              <a:rPr lang="en-US"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DO YOU DO IT</a:t>
            </a: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9. Give a concrete example or tell a short story, show your uniqueness and provide illustrations on how</a:t>
            </a: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work.</a:t>
            </a:r>
          </a:p>
          <a:p>
            <a:pPr marL="0" indent="0">
              <a:buFont typeface="Arial" panose="020B0604020202020204" pitchFamily="34" charset="0"/>
              <a:buNone/>
            </a:pPr>
            <a:r>
              <a:rPr lang="en-US"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CALL FOR ACTION</a:t>
            </a: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10. What is the most wanted response after your elevator speech? Do you want a business card, a</a:t>
            </a:r>
          </a:p>
          <a:p>
            <a:pPr marL="0" indent="0">
              <a:buFont typeface="Arial" panose="020B0604020202020204" pitchFamily="34" charset="0"/>
              <a:buNone/>
            </a:pPr>
            <a:r>
              <a:rPr lang="en-US" dirty="0" smtClean="0">
                <a:solidFill>
                  <a:schemeClr val="tx1">
                    <a:lumMod val="95000"/>
                    <a:lumOff val="5000"/>
                  </a:schemeClr>
                </a:solidFill>
                <a:effectLst/>
                <a:latin typeface="Times New Roman" panose="02020603050405020304" pitchFamily="18" charset="0"/>
                <a:cs typeface="Times New Roman" panose="02020603050405020304" pitchFamily="18" charset="0"/>
              </a:rPr>
              <a:t>referral or an appointment for a presentation after your elevator speech?</a:t>
            </a:r>
          </a:p>
        </p:txBody>
      </p:sp>
    </p:spTree>
    <p:extLst>
      <p:ext uri="{BB962C8B-B14F-4D97-AF65-F5344CB8AC3E}">
        <p14:creationId xmlns:p14="http://schemas.microsoft.com/office/powerpoint/2010/main" val="2399176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545" y="609600"/>
            <a:ext cx="10690860" cy="1320800"/>
          </a:xfrm>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WORD LIMIT OF ELEVATOR SPEECH</a:t>
            </a:r>
          </a:p>
        </p:txBody>
      </p:sp>
      <p:sp>
        <p:nvSpPr>
          <p:cNvPr id="3" name="Content Placeholder 2"/>
          <p:cNvSpPr>
            <a:spLocks noGrp="1"/>
          </p:cNvSpPr>
          <p:nvPr>
            <p:ph idx="1"/>
          </p:nvPr>
        </p:nvSpPr>
        <p:spPr/>
        <p:txBody>
          <a:bodyPr/>
          <a:lstStyle/>
          <a:p>
            <a:r>
              <a:rPr lang="en-US" sz="3200" b="1"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elevator speech </a:t>
            </a:r>
            <a:r>
              <a:rPr lang="en-US" sz="3200" b="1" dirty="0">
                <a:solidFill>
                  <a:schemeClr val="tx1">
                    <a:lumMod val="95000"/>
                    <a:lumOff val="5000"/>
                  </a:schemeClr>
                </a:solidFill>
                <a:effectLst/>
                <a:latin typeface="Times New Roman" panose="02020603050405020304" pitchFamily="18" charset="0"/>
                <a:cs typeface="Times New Roman" panose="02020603050405020304" pitchFamily="18" charset="0"/>
              </a:rPr>
              <a:t>is:</a:t>
            </a: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absolutely not longer than 25 to 30 seconds</a:t>
            </a: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or - in words - approximately 80 to 90 words</a:t>
            </a:r>
          </a:p>
          <a:p>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or - in sentences- 8 to 10 sentences</a:t>
            </a:r>
          </a:p>
        </p:txBody>
      </p:sp>
    </p:spTree>
    <p:extLst>
      <p:ext uri="{BB962C8B-B14F-4D97-AF65-F5344CB8AC3E}">
        <p14:creationId xmlns:p14="http://schemas.microsoft.com/office/powerpoint/2010/main" val="33188219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chemeClr val="tx1">
                    <a:lumMod val="95000"/>
                    <a:lumOff val="5000"/>
                  </a:schemeClr>
                </a:solidFill>
                <a:latin typeface="Times New Roman" panose="02020603050405020304" pitchFamily="18" charset="0"/>
                <a:cs typeface="Times New Roman" panose="02020603050405020304" pitchFamily="18" charset="0"/>
              </a:rPr>
              <a:t>Tips</a:t>
            </a:r>
          </a:p>
        </p:txBody>
      </p:sp>
      <p:sp>
        <p:nvSpPr>
          <p:cNvPr id="3" name="Content Placeholder 2"/>
          <p:cNvSpPr>
            <a:spLocks noGrp="1"/>
          </p:cNvSpPr>
          <p:nvPr>
            <p:ph idx="1"/>
          </p:nvPr>
        </p:nvSpPr>
        <p:spPr>
          <a:xfrm>
            <a:off x="677545" y="2160905"/>
            <a:ext cx="9583420" cy="3880485"/>
          </a:xfrm>
        </p:spPr>
        <p:txBody>
          <a:bodyPr/>
          <a:lstStyle/>
          <a:p>
            <a:pPr algn="just"/>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Rehearse your 30 second </a:t>
            </a:r>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elevator speech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with a friend or in front of a mirror.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The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important thing is to practice it OUT LOUD.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You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want it to sound natural. </a:t>
            </a:r>
            <a:endPar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endParaRPr>
          </a:p>
          <a:p>
            <a:pPr algn="just"/>
            <a:r>
              <a:rPr lang="en-US" sz="3200" dirty="0" smtClean="0">
                <a:solidFill>
                  <a:schemeClr val="tx1">
                    <a:lumMod val="95000"/>
                    <a:lumOff val="5000"/>
                  </a:schemeClr>
                </a:solidFill>
                <a:effectLst/>
                <a:latin typeface="Times New Roman" panose="02020603050405020304" pitchFamily="18" charset="0"/>
                <a:cs typeface="Times New Roman" panose="02020603050405020304" pitchFamily="18" charset="0"/>
              </a:rPr>
              <a:t>Get </a:t>
            </a:r>
            <a:r>
              <a:rPr lang="en-US" sz="3200" dirty="0">
                <a:solidFill>
                  <a:schemeClr val="tx1">
                    <a:lumMod val="95000"/>
                    <a:lumOff val="5000"/>
                  </a:schemeClr>
                </a:solidFill>
                <a:effectLst/>
                <a:latin typeface="Times New Roman" panose="02020603050405020304" pitchFamily="18" charset="0"/>
                <a:cs typeface="Times New Roman" panose="02020603050405020304" pitchFamily="18" charset="0"/>
              </a:rPr>
              <a:t>comfortable with what you have to say so you can breeze through it when the time comes.</a:t>
            </a:r>
          </a:p>
        </p:txBody>
      </p:sp>
    </p:spTree>
    <p:extLst>
      <p:ext uri="{BB962C8B-B14F-4D97-AF65-F5344CB8AC3E}">
        <p14:creationId xmlns:p14="http://schemas.microsoft.com/office/powerpoint/2010/main" val="13348344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 y="205740"/>
            <a:ext cx="11751310" cy="1245870"/>
          </a:xfrm>
        </p:spPr>
        <p:txBody>
          <a:bodyPr/>
          <a:lstStyle/>
          <a:p>
            <a:r>
              <a:rPr lang="en-US" b="1" dirty="0" smtClean="0">
                <a:solidFill>
                  <a:schemeClr val="tx1">
                    <a:lumMod val="95000"/>
                    <a:lumOff val="5000"/>
                  </a:schemeClr>
                </a:solidFill>
                <a:latin typeface="Times New Roman" panose="02020603050405020304" pitchFamily="18" charset="0"/>
                <a:cs typeface="Times New Roman" panose="02020603050405020304" pitchFamily="18" charset="0"/>
              </a:rPr>
              <a:t>Examples of Elevator Speech-University Students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325" y="958215"/>
            <a:ext cx="11750675" cy="5801360"/>
          </a:xfrm>
        </p:spPr>
      </p:pic>
    </p:spTree>
    <p:extLst>
      <p:ext uri="{BB962C8B-B14F-4D97-AF65-F5344CB8AC3E}">
        <p14:creationId xmlns:p14="http://schemas.microsoft.com/office/powerpoint/2010/main" val="746170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523" y="193184"/>
            <a:ext cx="7791720" cy="746974"/>
          </a:xfrm>
        </p:spPr>
        <p:txBody>
          <a:bodyPr/>
          <a:lstStyle/>
          <a:p>
            <a:r>
              <a:rPr lang="en-US" sz="4000" b="1" dirty="0" smtClean="0">
                <a:solidFill>
                  <a:schemeClr val="tx1"/>
                </a:solidFill>
                <a:latin typeface="Times New Roman" panose="02020603050405020304" pitchFamily="18" charset="0"/>
                <a:cs typeface="Times New Roman" panose="02020603050405020304" pitchFamily="18" charset="0"/>
              </a:rPr>
              <a:t>I.S</a:t>
            </a:r>
            <a:r>
              <a:rPr lang="en-US" sz="4000" b="1" dirty="0">
                <a:solidFill>
                  <a:schemeClr val="tx1"/>
                </a:solidFill>
                <a:latin typeface="Times New Roman" panose="02020603050405020304" pitchFamily="18" charset="0"/>
                <a:cs typeface="Times New Roman" panose="02020603050405020304" pitchFamily="18" charset="0"/>
              </a:rPr>
              <a:t>. for Managers-</a:t>
            </a:r>
            <a:r>
              <a:rPr lang="en-US" sz="4000" b="1" dirty="0" smtClean="0">
                <a:solidFill>
                  <a:schemeClr val="tx1"/>
                </a:solidFill>
                <a:latin typeface="Viner Hand ITC" panose="03070502030502020203" pitchFamily="66" charset="0"/>
                <a:cs typeface="Times New Roman" panose="02020603050405020304" pitchFamily="18" charset="0"/>
              </a:rPr>
              <a:t>Introduction</a:t>
            </a:r>
            <a:endParaRPr lang="en-US" sz="4000" dirty="0">
              <a:latin typeface="Viner Hand ITC" panose="03070502030502020203" pitchFamily="66" charset="0"/>
            </a:endParaRPr>
          </a:p>
        </p:txBody>
      </p:sp>
      <p:sp>
        <p:nvSpPr>
          <p:cNvPr id="3" name="Content Placeholder 2"/>
          <p:cNvSpPr>
            <a:spLocks noGrp="1"/>
          </p:cNvSpPr>
          <p:nvPr>
            <p:ph idx="1"/>
          </p:nvPr>
        </p:nvSpPr>
        <p:spPr>
          <a:xfrm>
            <a:off x="90151" y="1171978"/>
            <a:ext cx="11990231" cy="5409126"/>
          </a:xfrm>
        </p:spPr>
        <p:txBody>
          <a:bodyPr>
            <a:no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I</a:t>
            </a:r>
            <a:r>
              <a:rPr lang="en-US" sz="2400" b="1" dirty="0" smtClean="0">
                <a:solidFill>
                  <a:schemeClr val="tx1"/>
                </a:solidFill>
                <a:latin typeface="Times New Roman" panose="02020603050405020304" pitchFamily="18" charset="0"/>
                <a:cs typeface="Times New Roman" panose="02020603050405020304" pitchFamily="18" charset="0"/>
              </a:rPr>
              <a:t>. Prepare yourself for the Role: </a:t>
            </a:r>
          </a:p>
          <a:p>
            <a:pPr marL="0" indent="0" algn="ctr">
              <a:buNone/>
            </a:pPr>
            <a:r>
              <a:rPr lang="en-US" sz="2400" b="1" i="1" dirty="0" smtClean="0">
                <a:solidFill>
                  <a:schemeClr val="tx1"/>
                </a:solidFill>
                <a:latin typeface="Times New Roman" panose="02020603050405020304" pitchFamily="18" charset="0"/>
                <a:cs typeface="Times New Roman" panose="02020603050405020304" pitchFamily="18" charset="0"/>
              </a:rPr>
              <a:t>Know what you are looking for in a candidate </a:t>
            </a:r>
          </a:p>
          <a:p>
            <a:pPr marL="0" indent="0">
              <a:buNone/>
            </a:pPr>
            <a:r>
              <a:rPr lang="en-US" sz="2200" dirty="0" smtClean="0">
                <a:latin typeface="Times New Roman" panose="02020603050405020304" pitchFamily="18" charset="0"/>
                <a:cs typeface="Times New Roman" panose="02020603050405020304" pitchFamily="18" charset="0"/>
              </a:rPr>
              <a:t>Know what you really want from the candidate- have a </a:t>
            </a:r>
            <a:r>
              <a:rPr lang="en-US" sz="2200" dirty="0" smtClean="0">
                <a:solidFill>
                  <a:schemeClr val="tx1"/>
                </a:solidFill>
                <a:latin typeface="Times New Roman" panose="02020603050405020304" pitchFamily="18" charset="0"/>
                <a:cs typeface="Times New Roman" panose="02020603050405020304" pitchFamily="18" charset="0"/>
              </a:rPr>
              <a:t>detailed </a:t>
            </a:r>
            <a:r>
              <a:rPr lang="en-US" sz="2200" dirty="0">
                <a:solidFill>
                  <a:schemeClr val="tx1"/>
                </a:solidFill>
                <a:latin typeface="Times New Roman" panose="02020603050405020304" pitchFamily="18" charset="0"/>
                <a:cs typeface="Times New Roman" panose="02020603050405020304" pitchFamily="18" charset="0"/>
              </a:rPr>
              <a:t>job description and person </a:t>
            </a:r>
            <a:r>
              <a:rPr lang="en-US" sz="2200" dirty="0" smtClean="0">
                <a:solidFill>
                  <a:schemeClr val="tx1"/>
                </a:solidFill>
                <a:latin typeface="Times New Roman" panose="02020603050405020304" pitchFamily="18" charset="0"/>
                <a:cs typeface="Times New Roman" panose="02020603050405020304" pitchFamily="18" charset="0"/>
              </a:rPr>
              <a:t>specification</a:t>
            </a:r>
            <a:r>
              <a:rPr lang="en-US" dirty="0" smtClean="0">
                <a:solidFill>
                  <a:schemeClr val="tx1"/>
                </a:solidFill>
                <a:latin typeface="Times New Roman" panose="02020603050405020304" pitchFamily="18" charset="0"/>
                <a:cs typeface="Times New Roman" panose="02020603050405020304" pitchFamily="18" charset="0"/>
              </a:rPr>
              <a:t>.</a:t>
            </a:r>
            <a:r>
              <a:rPr lang="en-US" sz="2400" dirty="0">
                <a:solidFill>
                  <a:schemeClr val="tx1"/>
                </a:solidFill>
                <a:latin typeface="Times New Roman" panose="02020603050405020304" pitchFamily="18" charset="0"/>
                <a:cs typeface="Times New Roman" panose="02020603050405020304" pitchFamily="18" charset="0"/>
              </a:rPr>
              <a:t> </a:t>
            </a:r>
            <a:endParaRPr lang="en-US" sz="24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2400" b="1" i="1" dirty="0" smtClean="0">
                <a:solidFill>
                  <a:schemeClr val="tx1"/>
                </a:solidFill>
                <a:latin typeface="Times New Roman" panose="02020603050405020304" pitchFamily="18" charset="0"/>
                <a:cs typeface="Times New Roman" panose="02020603050405020304" pitchFamily="18" charset="0"/>
              </a:rPr>
              <a:t>Learn about the organization’s vision.</a:t>
            </a:r>
          </a:p>
          <a:p>
            <a:pPr marL="0" indent="0" algn="just">
              <a:buNone/>
            </a:pPr>
            <a:r>
              <a:rPr lang="en-US" sz="2400" b="1" i="1" dirty="0">
                <a:latin typeface="Times New Roman" panose="02020603050405020304" pitchFamily="18" charset="0"/>
                <a:cs typeface="Times New Roman" panose="02020603050405020304" pitchFamily="18" charset="0"/>
              </a:rPr>
              <a:t>C</a:t>
            </a:r>
            <a:r>
              <a:rPr lang="en-US" sz="2400" b="1" i="1" dirty="0" smtClean="0">
                <a:solidFill>
                  <a:schemeClr val="tx1"/>
                </a:solidFill>
                <a:latin typeface="Times New Roman" panose="02020603050405020304" pitchFamily="18" charset="0"/>
                <a:cs typeface="Times New Roman" panose="02020603050405020304" pitchFamily="18" charset="0"/>
              </a:rPr>
              <a:t>arefully </a:t>
            </a:r>
            <a:r>
              <a:rPr lang="en-US" sz="2400" b="1" i="1" dirty="0">
                <a:solidFill>
                  <a:schemeClr val="tx1"/>
                </a:solidFill>
                <a:latin typeface="Times New Roman" panose="02020603050405020304" pitchFamily="18" charset="0"/>
                <a:cs typeface="Times New Roman" panose="02020603050405020304" pitchFamily="18" charset="0"/>
              </a:rPr>
              <a:t>review the candidate's cover letter, resume, background information and references. </a:t>
            </a:r>
            <a:endParaRPr lang="en-US" sz="2400" b="1" i="1"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US" sz="2400" dirty="0" smtClean="0">
                <a:solidFill>
                  <a:schemeClr val="tx1"/>
                </a:solidFill>
                <a:latin typeface="Times New Roman" panose="02020603050405020304" pitchFamily="18" charset="0"/>
                <a:cs typeface="Times New Roman" panose="02020603050405020304" pitchFamily="18" charset="0"/>
              </a:rPr>
              <a:t>keep </a:t>
            </a:r>
            <a:r>
              <a:rPr lang="en-US" sz="2400" dirty="0">
                <a:solidFill>
                  <a:schemeClr val="tx1"/>
                </a:solidFill>
                <a:latin typeface="Times New Roman" panose="02020603050405020304" pitchFamily="18" charset="0"/>
                <a:cs typeface="Times New Roman" panose="02020603050405020304" pitchFamily="18" charset="0"/>
              </a:rPr>
              <a:t>questions focused and relevant so they are tailored to individual job </a:t>
            </a:r>
            <a:r>
              <a:rPr lang="en-US" sz="2400" dirty="0" smtClean="0">
                <a:solidFill>
                  <a:schemeClr val="tx1"/>
                </a:solidFill>
                <a:latin typeface="Times New Roman" panose="02020603050405020304" pitchFamily="18" charset="0"/>
                <a:cs typeface="Times New Roman" panose="02020603050405020304" pitchFamily="18" charset="0"/>
              </a:rPr>
              <a:t>candidates.</a:t>
            </a:r>
          </a:p>
          <a:p>
            <a:pPr marL="0" indent="0">
              <a:buNone/>
            </a:pPr>
            <a:r>
              <a:rPr lang="en-US" sz="2400" b="1" dirty="0" smtClean="0">
                <a:solidFill>
                  <a:schemeClr val="tx1"/>
                </a:solidFill>
                <a:latin typeface="Times New Roman" panose="02020603050405020304" pitchFamily="18" charset="0"/>
                <a:cs typeface="Times New Roman" panose="02020603050405020304" pitchFamily="18" charset="0"/>
              </a:rPr>
              <a:t>II. Skills required to be an interviewer: </a:t>
            </a:r>
          </a:p>
          <a:p>
            <a:r>
              <a:rPr lang="en-US" sz="2400" dirty="0" smtClean="0">
                <a:solidFill>
                  <a:schemeClr val="tx1"/>
                </a:solidFill>
                <a:latin typeface="Times New Roman" panose="02020603050405020304" pitchFamily="18" charset="0"/>
                <a:cs typeface="Times New Roman" panose="02020603050405020304" pitchFamily="18" charset="0"/>
              </a:rPr>
              <a:t>Active listening</a:t>
            </a:r>
          </a:p>
          <a:p>
            <a:r>
              <a:rPr lang="en-US" sz="2400" dirty="0" smtClean="0">
                <a:solidFill>
                  <a:schemeClr val="tx1"/>
                </a:solidFill>
                <a:latin typeface="Times New Roman" panose="02020603050405020304" pitchFamily="18" charset="0"/>
                <a:cs typeface="Times New Roman" panose="02020603050405020304" pitchFamily="18" charset="0"/>
              </a:rPr>
              <a:t>Verbal: Tone, clarity, volume, pitch</a:t>
            </a:r>
          </a:p>
          <a:p>
            <a:r>
              <a:rPr lang="en-US" sz="2400" dirty="0" smtClean="0">
                <a:solidFill>
                  <a:schemeClr val="tx1"/>
                </a:solidFill>
                <a:latin typeface="Times New Roman" panose="02020603050405020304" pitchFamily="18" charset="0"/>
                <a:cs typeface="Times New Roman" panose="02020603050405020304" pitchFamily="18" charset="0"/>
              </a:rPr>
              <a:t>Non verbal communication skills</a:t>
            </a:r>
          </a:p>
          <a:p>
            <a:endParaRPr lang="en-US" sz="24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2400" dirty="0" smtClean="0">
                <a:solidFill>
                  <a:schemeClr val="tx1"/>
                </a:solidFill>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2" y="347730"/>
            <a:ext cx="10831132" cy="875763"/>
          </a:xfrm>
        </p:spPr>
        <p:txBody>
          <a:bodyPr>
            <a:noAutofit/>
          </a:bodyPr>
          <a:lstStyle/>
          <a:p>
            <a:pPr algn="ctr"/>
            <a:r>
              <a:rPr lang="en-US" sz="4000" b="1" dirty="0" smtClean="0">
                <a:solidFill>
                  <a:schemeClr val="tx1"/>
                </a:solidFill>
                <a:latin typeface="Times New Roman" panose="02020603050405020304" pitchFamily="18" charset="0"/>
                <a:cs typeface="Times New Roman" panose="02020603050405020304" pitchFamily="18" charset="0"/>
              </a:rPr>
              <a:t>2. I.S</a:t>
            </a:r>
            <a:r>
              <a:rPr lang="en-US" sz="4000" b="1" dirty="0">
                <a:solidFill>
                  <a:schemeClr val="tx1"/>
                </a:solidFill>
                <a:latin typeface="Times New Roman" panose="02020603050405020304" pitchFamily="18" charset="0"/>
                <a:cs typeface="Times New Roman" panose="02020603050405020304" pitchFamily="18" charset="0"/>
              </a:rPr>
              <a:t>. for Managers- </a:t>
            </a:r>
            <a:r>
              <a:rPr lang="en-US" sz="4000" b="1" dirty="0" smtClean="0">
                <a:solidFill>
                  <a:schemeClr val="tx1"/>
                </a:solidFill>
                <a:latin typeface="Times New Roman" panose="02020603050405020304" pitchFamily="18" charset="0"/>
                <a:cs typeface="Times New Roman" panose="02020603050405020304" pitchFamily="18" charset="0"/>
              </a:rPr>
              <a:t>Preparing for the Interview</a:t>
            </a:r>
            <a:endParaRPr lang="en-US" sz="4000" dirty="0"/>
          </a:p>
        </p:txBody>
      </p:sp>
      <p:sp>
        <p:nvSpPr>
          <p:cNvPr id="3" name="Content Placeholder 2"/>
          <p:cNvSpPr>
            <a:spLocks noGrp="1"/>
          </p:cNvSpPr>
          <p:nvPr>
            <p:ph idx="1"/>
          </p:nvPr>
        </p:nvSpPr>
        <p:spPr>
          <a:xfrm>
            <a:off x="193182" y="1416676"/>
            <a:ext cx="11668259" cy="5280337"/>
          </a:xfrm>
        </p:spPr>
        <p:txBody>
          <a:bodyPr>
            <a:normAutofit/>
          </a:bodyPr>
          <a:lstStyle/>
          <a:p>
            <a:pPr marL="0" indent="0" algn="just">
              <a:buNone/>
            </a:pPr>
            <a:r>
              <a:rPr lang="en-US" sz="2500" b="1" dirty="0" smtClean="0">
                <a:solidFill>
                  <a:schemeClr val="tx1"/>
                </a:solidFill>
                <a:latin typeface="Times New Roman" panose="02020603050405020304" pitchFamily="18" charset="0"/>
                <a:cs typeface="Times New Roman" panose="02020603050405020304" pitchFamily="18" charset="0"/>
              </a:rPr>
              <a:t>I. </a:t>
            </a:r>
            <a:r>
              <a:rPr lang="en-US" sz="2500" b="1" u="sng" dirty="0" smtClean="0">
                <a:solidFill>
                  <a:schemeClr val="tx1"/>
                </a:solidFill>
                <a:latin typeface="Times New Roman" panose="02020603050405020304" pitchFamily="18" charset="0"/>
                <a:cs typeface="Times New Roman" panose="02020603050405020304" pitchFamily="18" charset="0"/>
              </a:rPr>
              <a:t>The interviewing Panel</a:t>
            </a:r>
          </a:p>
          <a:p>
            <a:pPr algn="just"/>
            <a:r>
              <a:rPr lang="en-US" sz="2500" dirty="0" smtClean="0">
                <a:solidFill>
                  <a:schemeClr val="tx1"/>
                </a:solidFill>
                <a:latin typeface="Times New Roman" panose="02020603050405020304" pitchFamily="18" charset="0"/>
                <a:cs typeface="Times New Roman" panose="02020603050405020304" pitchFamily="18" charset="0"/>
              </a:rPr>
              <a:t>If  </a:t>
            </a:r>
            <a:r>
              <a:rPr lang="en-US" sz="2500" dirty="0" smtClean="0">
                <a:latin typeface="Times New Roman" panose="02020603050405020304" pitchFamily="18" charset="0"/>
                <a:cs typeface="Times New Roman" panose="02020603050405020304" pitchFamily="18" charset="0"/>
              </a:rPr>
              <a:t>It`s</a:t>
            </a:r>
            <a:r>
              <a:rPr lang="en-US" sz="2500" dirty="0" smtClean="0">
                <a:solidFill>
                  <a:schemeClr val="tx1"/>
                </a:solidFill>
                <a:latin typeface="Times New Roman" panose="02020603050405020304" pitchFamily="18" charset="0"/>
                <a:cs typeface="Times New Roman" panose="02020603050405020304" pitchFamily="18" charset="0"/>
              </a:rPr>
              <a:t> </a:t>
            </a:r>
            <a:r>
              <a:rPr lang="en-US" sz="2500" dirty="0">
                <a:solidFill>
                  <a:schemeClr val="tx1"/>
                </a:solidFill>
                <a:latin typeface="Times New Roman" panose="02020603050405020304" pitchFamily="18" charset="0"/>
                <a:cs typeface="Times New Roman" panose="02020603050405020304" pitchFamily="18" charset="0"/>
              </a:rPr>
              <a:t>a panel interview, the panel needs to meet beforehand and discuss interview tactics.</a:t>
            </a:r>
          </a:p>
          <a:p>
            <a:pPr algn="just"/>
            <a:r>
              <a:rPr lang="en-US" sz="2500" dirty="0">
                <a:solidFill>
                  <a:schemeClr val="tx1"/>
                </a:solidFill>
                <a:latin typeface="Times New Roman" panose="02020603050405020304" pitchFamily="18" charset="0"/>
                <a:cs typeface="Times New Roman" panose="02020603050405020304" pitchFamily="18" charset="0"/>
              </a:rPr>
              <a:t>Ideally, the interviewers (or panel) should carry out the short-listing for the interview, comparing the individual members’ scores for each candidate and agreeing on a panel score.</a:t>
            </a:r>
          </a:p>
          <a:p>
            <a:pPr algn="just"/>
            <a:r>
              <a:rPr lang="en-US" sz="2500" dirty="0">
                <a:solidFill>
                  <a:schemeClr val="tx1"/>
                </a:solidFill>
                <a:latin typeface="Times New Roman" panose="02020603050405020304" pitchFamily="18" charset="0"/>
                <a:cs typeface="Times New Roman" panose="02020603050405020304" pitchFamily="18" charset="0"/>
              </a:rPr>
              <a:t>The panel then need to agree what questions should be asked and who is going to ask which questions, or cover which areas. It’s also helpful to discuss which areas are most important in case some areas have to be left unexamined.</a:t>
            </a:r>
          </a:p>
          <a:p>
            <a:pPr algn="just"/>
            <a:r>
              <a:rPr lang="en-US" sz="2500" dirty="0">
                <a:solidFill>
                  <a:schemeClr val="tx1"/>
                </a:solidFill>
                <a:latin typeface="Times New Roman" panose="02020603050405020304" pitchFamily="18" charset="0"/>
                <a:cs typeface="Times New Roman" panose="02020603050405020304" pitchFamily="18" charset="0"/>
              </a:rPr>
              <a:t>Finally, the panel needs to agree </a:t>
            </a:r>
            <a:r>
              <a:rPr lang="en-US" sz="2500" dirty="0" smtClean="0">
                <a:solidFill>
                  <a:schemeClr val="tx1"/>
                </a:solidFill>
                <a:latin typeface="Times New Roman" panose="02020603050405020304" pitchFamily="18" charset="0"/>
                <a:cs typeface="Times New Roman" panose="02020603050405020304" pitchFamily="18" charset="0"/>
              </a:rPr>
              <a:t>on what </a:t>
            </a:r>
            <a:r>
              <a:rPr lang="en-US" sz="2500" dirty="0">
                <a:solidFill>
                  <a:schemeClr val="tx1"/>
                </a:solidFill>
                <a:latin typeface="Times New Roman" panose="02020603050405020304" pitchFamily="18" charset="0"/>
                <a:cs typeface="Times New Roman" panose="02020603050405020304" pitchFamily="18" charset="0"/>
              </a:rPr>
              <a:t>a ‘good’ answer to any particular question will look like, and how far they are prepared to probe to try to obtain one</a:t>
            </a:r>
            <a:r>
              <a:rPr lang="en-US" sz="2500" dirty="0" smtClean="0">
                <a:solidFill>
                  <a:schemeClr val="tx1"/>
                </a:solidFill>
                <a:latin typeface="Times New Roman" panose="02020603050405020304" pitchFamily="18" charset="0"/>
                <a:cs typeface="Times New Roman" panose="02020603050405020304" pitchFamily="18" charset="0"/>
              </a:rPr>
              <a:t>.</a:t>
            </a:r>
            <a:endParaRPr lang="en-US" sz="25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03" y="193183"/>
            <a:ext cx="10277341" cy="1017431"/>
          </a:xfrm>
        </p:spPr>
        <p:txBody>
          <a:bodyPr>
            <a:normAutofit fontScale="90000"/>
          </a:bodyPr>
          <a:lstStyle/>
          <a:p>
            <a:pPr algn="ctr"/>
            <a:r>
              <a:rPr lang="en-US" sz="4400" b="1" dirty="0">
                <a:solidFill>
                  <a:schemeClr val="tx1"/>
                </a:solidFill>
                <a:latin typeface="Times New Roman" panose="02020603050405020304" pitchFamily="18" charset="0"/>
                <a:cs typeface="Times New Roman" panose="02020603050405020304" pitchFamily="18" charset="0"/>
              </a:rPr>
              <a:t>I.S. for Managers</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Preparing for the Interview</a:t>
            </a:r>
            <a:endParaRPr lang="en-US" dirty="0"/>
          </a:p>
        </p:txBody>
      </p:sp>
      <p:sp>
        <p:nvSpPr>
          <p:cNvPr id="3" name="Content Placeholder 2"/>
          <p:cNvSpPr>
            <a:spLocks noGrp="1"/>
          </p:cNvSpPr>
          <p:nvPr>
            <p:ph idx="1"/>
          </p:nvPr>
        </p:nvSpPr>
        <p:spPr>
          <a:xfrm>
            <a:off x="1042582" y="2002665"/>
            <a:ext cx="8899908" cy="4050406"/>
          </a:xfrm>
        </p:spPr>
        <p:txBody>
          <a:bodyPr>
            <a:normAutofit/>
          </a:bodyPr>
          <a:lstStyle/>
          <a:p>
            <a:pPr marL="0" indent="0">
              <a:buNone/>
            </a:pPr>
            <a:r>
              <a:rPr lang="en-US" sz="3200" b="1" dirty="0" smtClean="0">
                <a:latin typeface="Times New Roman" panose="02020603050405020304" pitchFamily="18" charset="0"/>
                <a:cs typeface="Times New Roman" panose="02020603050405020304" pitchFamily="18" charset="0"/>
              </a:rPr>
              <a:t>II</a:t>
            </a:r>
            <a:r>
              <a:rPr lang="en-US" sz="3200" b="1" dirty="0" smtClean="0">
                <a:solidFill>
                  <a:schemeClr val="tx1"/>
                </a:solidFill>
                <a:latin typeface="Times New Roman" panose="02020603050405020304" pitchFamily="18" charset="0"/>
                <a:cs typeface="Times New Roman" panose="02020603050405020304" pitchFamily="18" charset="0"/>
              </a:rPr>
              <a:t>. Your </a:t>
            </a:r>
            <a:r>
              <a:rPr lang="en-US" sz="3200" b="1" dirty="0">
                <a:solidFill>
                  <a:schemeClr val="tx1"/>
                </a:solidFill>
                <a:latin typeface="Times New Roman" panose="02020603050405020304" pitchFamily="18" charset="0"/>
                <a:cs typeface="Times New Roman" panose="02020603050405020304" pitchFamily="18" charset="0"/>
              </a:rPr>
              <a:t>responsibilities before the Interview</a:t>
            </a:r>
          </a:p>
          <a:p>
            <a:r>
              <a:rPr lang="en-US" sz="3200" dirty="0">
                <a:solidFill>
                  <a:schemeClr val="tx1"/>
                </a:solidFill>
                <a:latin typeface="Times New Roman" panose="02020603050405020304" pitchFamily="18" charset="0"/>
                <a:cs typeface="Times New Roman" panose="02020603050405020304" pitchFamily="18" charset="0"/>
              </a:rPr>
              <a:t>Select the right job requirements</a:t>
            </a:r>
          </a:p>
          <a:p>
            <a:r>
              <a:rPr lang="en-US" sz="3200" dirty="0">
                <a:solidFill>
                  <a:schemeClr val="tx1"/>
                </a:solidFill>
                <a:latin typeface="Times New Roman" panose="02020603050405020304" pitchFamily="18" charset="0"/>
                <a:cs typeface="Times New Roman" panose="02020603050405020304" pitchFamily="18" charset="0"/>
              </a:rPr>
              <a:t>Develop structured interview questions</a:t>
            </a:r>
          </a:p>
          <a:p>
            <a:r>
              <a:rPr lang="en-US" sz="3200" dirty="0">
                <a:solidFill>
                  <a:schemeClr val="tx1"/>
                </a:solidFill>
                <a:latin typeface="Times New Roman" panose="02020603050405020304" pitchFamily="18" charset="0"/>
                <a:cs typeface="Times New Roman" panose="02020603050405020304" pitchFamily="18" charset="0"/>
              </a:rPr>
              <a:t>Craft useful rating scales</a:t>
            </a:r>
          </a:p>
          <a:p>
            <a:r>
              <a:rPr lang="en-US" sz="3200" dirty="0">
                <a:solidFill>
                  <a:schemeClr val="tx1"/>
                </a:solidFill>
                <a:latin typeface="Times New Roman" panose="02020603050405020304" pitchFamily="18" charset="0"/>
                <a:cs typeface="Times New Roman" panose="02020603050405020304" pitchFamily="18" charset="0"/>
              </a:rPr>
              <a:t>Assemble an effective hiring </a:t>
            </a:r>
            <a:r>
              <a:rPr lang="en-US" sz="3200" dirty="0" smtClean="0">
                <a:solidFill>
                  <a:schemeClr val="tx1"/>
                </a:solidFill>
                <a:latin typeface="Times New Roman" panose="02020603050405020304" pitchFamily="18" charset="0"/>
                <a:cs typeface="Times New Roman" panose="02020603050405020304" pitchFamily="18" charset="0"/>
              </a:rPr>
              <a:t>team</a:t>
            </a:r>
          </a:p>
          <a:p>
            <a:r>
              <a:rPr lang="en-US" sz="3200" dirty="0" smtClean="0">
                <a:solidFill>
                  <a:schemeClr val="tx1"/>
                </a:solidFill>
                <a:latin typeface="Times New Roman" panose="02020603050405020304" pitchFamily="18" charset="0"/>
                <a:cs typeface="Times New Roman" panose="02020603050405020304" pitchFamily="18" charset="0"/>
              </a:rPr>
              <a:t>Arrange for a </a:t>
            </a:r>
            <a:r>
              <a:rPr lang="en-US" sz="3200" dirty="0" err="1" smtClean="0">
                <a:solidFill>
                  <a:schemeClr val="tx1"/>
                </a:solidFill>
                <a:latin typeface="Times New Roman" panose="02020603050405020304" pitchFamily="18" charset="0"/>
                <a:cs typeface="Times New Roman" panose="02020603050405020304" pitchFamily="18" charset="0"/>
              </a:rPr>
              <a:t>queit</a:t>
            </a:r>
            <a:r>
              <a:rPr lang="en-US" sz="3200" dirty="0" smtClean="0">
                <a:solidFill>
                  <a:schemeClr val="tx1"/>
                </a:solidFill>
                <a:latin typeface="Times New Roman" panose="02020603050405020304" pitchFamily="18" charset="0"/>
                <a:cs typeface="Times New Roman" panose="02020603050405020304" pitchFamily="18" charset="0"/>
              </a:rPr>
              <a:t> meeting place</a:t>
            </a:r>
            <a:endParaRPr lang="en-US" sz="3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378</TotalTime>
  <Words>3599</Words>
  <Application>Microsoft Office PowerPoint</Application>
  <PresentationFormat>Widescreen</PresentationFormat>
  <Paragraphs>448</Paragraphs>
  <Slides>67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6" baseType="lpstr">
      <vt:lpstr>Arial</vt:lpstr>
      <vt:lpstr>Century Gothic</vt:lpstr>
      <vt:lpstr>Open Sans</vt:lpstr>
      <vt:lpstr>Times New Roman</vt:lpstr>
      <vt:lpstr>Viner Hand ITC</vt:lpstr>
      <vt:lpstr>Wingdings</vt:lpstr>
      <vt:lpstr>Wingdings 3</vt:lpstr>
      <vt:lpstr>Ion</vt:lpstr>
      <vt:lpstr>Bitmap Image</vt:lpstr>
      <vt:lpstr>Interview Skills</vt:lpstr>
      <vt:lpstr>Interviews Skills</vt:lpstr>
      <vt:lpstr>Purpose of an Interview </vt:lpstr>
      <vt:lpstr>1. Interviewing Skills for Managers</vt:lpstr>
      <vt:lpstr>1. Interviewing Skills for Managers</vt:lpstr>
      <vt:lpstr>1. I.S. for Managers-Introduction</vt:lpstr>
      <vt:lpstr>I.S. for Managers-Introduction</vt:lpstr>
      <vt:lpstr>2. I.S. for Managers- Preparing for the Interview</vt:lpstr>
      <vt:lpstr>I.S. for Managers- Preparing for the Interview</vt:lpstr>
      <vt:lpstr>I.S. for Managers-Preparing for the Interview</vt:lpstr>
      <vt:lpstr>3. I.S. for Managers- The Interview</vt:lpstr>
      <vt:lpstr>I.S. for Managers- The Interview</vt:lpstr>
      <vt:lpstr>I.S. for Managers- The Interview</vt:lpstr>
      <vt:lpstr>I.S. for Managers- The Interview</vt:lpstr>
      <vt:lpstr>4. I.S. for Managers- After the Interview</vt:lpstr>
      <vt:lpstr>Interview Skills for an Employee</vt:lpstr>
      <vt:lpstr>2. Interview Skills for an Employee</vt:lpstr>
      <vt:lpstr>Preparation is the key to success</vt:lpstr>
      <vt:lpstr>Stages of an Interview </vt:lpstr>
      <vt:lpstr>Before the Interview </vt:lpstr>
      <vt:lpstr>During the Interview </vt:lpstr>
      <vt:lpstr>PowerPoint Presentation</vt:lpstr>
      <vt:lpstr>After the Interview </vt:lpstr>
      <vt:lpstr>Watch the Body Language</vt:lpstr>
      <vt:lpstr>Typical Questions</vt:lpstr>
      <vt:lpstr>Other Type of Questions</vt:lpstr>
      <vt:lpstr>Types of Interviews</vt:lpstr>
      <vt:lpstr>1. Remote Interviews</vt:lpstr>
      <vt:lpstr>2. In-person interviews  </vt:lpstr>
      <vt:lpstr>3. Team interviews/ panel interview.  </vt:lpstr>
      <vt:lpstr>4. Stress interviews </vt:lpstr>
      <vt:lpstr>Stress Interviews...continued</vt:lpstr>
      <vt:lpstr>Surviving stress interviews </vt:lpstr>
      <vt:lpstr>5. Case Interviews</vt:lpstr>
      <vt:lpstr>6. Competency-based Interviews</vt:lpstr>
      <vt:lpstr>Preparing for Competency Interview</vt:lpstr>
      <vt:lpstr>Responding to Competency Q</vt:lpstr>
      <vt:lpstr>Matching Skills to Requirements</vt:lpstr>
      <vt:lpstr>How to Answer</vt:lpstr>
      <vt:lpstr>Qualities Employers Seek</vt:lpstr>
      <vt:lpstr>Competencies required by X Company</vt:lpstr>
      <vt:lpstr>Questions be based on:</vt:lpstr>
      <vt:lpstr>What creates a bad impression</vt:lpstr>
      <vt:lpstr>ESTABLISHING THE FIRST GREAT IMPRESSION</vt:lpstr>
      <vt:lpstr>EMPATHY</vt:lpstr>
      <vt:lpstr>E-EYE-CONTACT</vt:lpstr>
      <vt:lpstr>M-MUSCLES IN YOUR FACE</vt:lpstr>
      <vt:lpstr>P-POSTURE</vt:lpstr>
      <vt:lpstr>A-AFFECT OF A GOOD STORY</vt:lpstr>
      <vt:lpstr>T-TONE OF VOICE</vt:lpstr>
      <vt:lpstr>H-HEARING THE OTHER PERSON</vt:lpstr>
      <vt:lpstr>Y-YOUR QUESTIONS</vt:lpstr>
      <vt:lpstr>PROMOTE YOURSELF</vt:lpstr>
      <vt:lpstr>1. Know your intentions</vt:lpstr>
      <vt:lpstr>2. Promote what you believe in and own it </vt:lpstr>
      <vt:lpstr>3. State the Value Proposition First</vt:lpstr>
      <vt:lpstr>4. Be Yourself</vt:lpstr>
      <vt:lpstr>TOP 10 MOST WANTED SKILLS IN INTERVIEW</vt:lpstr>
      <vt:lpstr>TOP 10 MOST WANTED SKILLS IN INTERVIEW</vt:lpstr>
      <vt:lpstr>PowerPoint Presentation</vt:lpstr>
      <vt:lpstr>10 Tough Interview Questions and Ten Great Answers</vt:lpstr>
      <vt:lpstr>The 30 Second Elevator Speech </vt:lpstr>
      <vt:lpstr>Continued.. </vt:lpstr>
      <vt:lpstr>AN ELEVATOR SPEECH OUTLINE</vt:lpstr>
      <vt:lpstr>WORD LIMIT OF ELEVATOR SPEECH</vt:lpstr>
      <vt:lpstr>Tips</vt:lpstr>
      <vt:lpstr>Examples of Elevator Speech-University Students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Nazia Imam</dc:creator>
  <cp:lastModifiedBy>Javed Iqbal</cp:lastModifiedBy>
  <cp:revision>94</cp:revision>
  <dcterms:created xsi:type="dcterms:W3CDTF">2018-11-28T03:57:00Z</dcterms:created>
  <dcterms:modified xsi:type="dcterms:W3CDTF">2020-05-04T19:45:21Z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1033-11.2.0.9255</vt:lpwstr>
  </property>
</Properties>
</file>